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  <p:sldId id="266" r:id="rId11"/>
    <p:sldId id="265" r:id="rId12"/>
    <p:sldId id="268" r:id="rId13"/>
    <p:sldId id="267" r:id="rId14"/>
    <p:sldId id="270" r:id="rId15"/>
    <p:sldId id="269" r:id="rId16"/>
    <p:sldId id="272" r:id="rId17"/>
    <p:sldId id="271" r:id="rId18"/>
    <p:sldId id="274" r:id="rId19"/>
    <p:sldId id="273" r:id="rId20"/>
    <p:sldId id="276" r:id="rId21"/>
    <p:sldId id="275" r:id="rId22"/>
    <p:sldId id="278" r:id="rId23"/>
    <p:sldId id="277" r:id="rId24"/>
    <p:sldId id="289" r:id="rId25"/>
    <p:sldId id="290" r:id="rId26"/>
    <p:sldId id="288" r:id="rId27"/>
    <p:sldId id="281" r:id="rId28"/>
    <p:sldId id="282" r:id="rId29"/>
    <p:sldId id="284" r:id="rId30"/>
    <p:sldId id="283" r:id="rId31"/>
    <p:sldId id="285" r:id="rId32"/>
    <p:sldId id="286" r:id="rId33"/>
    <p:sldId id="287" r:id="rId34"/>
  </p:sldIdLst>
  <p:sldSz cx="7556500" cy="53213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" panose="020B0604020202020204" charset="0"/>
      <p:regular r:id="rId39"/>
    </p:embeddedFont>
    <p:embeddedFont>
      <p:font typeface="Open Sans Bold" panose="020B0604020202020204" charset="0"/>
      <p:regular r:id="rId40"/>
    </p:embeddedFont>
    <p:embeddedFont>
      <p:font typeface="Open Sans Light" panose="020B0604020202020204" charset="0"/>
      <p:regular r:id="rId41"/>
    </p:embeddedFont>
    <p:embeddedFont>
      <p:font typeface="Open Sans Light Bol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38" d="100"/>
          <a:sy n="138" d="100"/>
        </p:scale>
        <p:origin x="63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n.edu.pl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521" t="1075" r="568" b="17789"/>
          <a:stretch/>
        </p:blipFill>
        <p:spPr>
          <a:xfrm>
            <a:off x="-1" y="-392357"/>
            <a:ext cx="7556501" cy="41335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6473" t="23793" r="8855" b="26921"/>
          <a:stretch>
            <a:fillRect/>
          </a:stretch>
        </p:blipFill>
        <p:spPr>
          <a:xfrm>
            <a:off x="6100372" y="3851006"/>
            <a:ext cx="1281109" cy="128903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6461" y="3824503"/>
            <a:ext cx="6058827" cy="891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2"/>
              </a:lnSpc>
            </a:pPr>
            <a:r>
              <a:rPr lang="pl-PL" sz="1869" dirty="0">
                <a:solidFill>
                  <a:srgbClr val="000000"/>
                </a:solidFill>
                <a:latin typeface="Open Sans Bold"/>
              </a:rPr>
              <a:t>Międzynarodowa</a:t>
            </a:r>
            <a:r>
              <a:rPr lang="en-US" sz="186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pl-PL" sz="1869" dirty="0">
                <a:solidFill>
                  <a:srgbClr val="000000"/>
                </a:solidFill>
                <a:latin typeface="Open Sans Bold"/>
              </a:rPr>
              <a:t>Akademia</a:t>
            </a:r>
            <a:r>
              <a:rPr lang="en-US" sz="186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869" dirty="0" err="1">
                <a:solidFill>
                  <a:srgbClr val="000000"/>
                </a:solidFill>
                <a:latin typeface="Open Sans Bold"/>
              </a:rPr>
              <a:t>Nauk</a:t>
            </a:r>
            <a:r>
              <a:rPr lang="en-US" sz="186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869" dirty="0" err="1">
                <a:solidFill>
                  <a:srgbClr val="000000"/>
                </a:solidFill>
                <a:latin typeface="Open Sans Bold"/>
              </a:rPr>
              <a:t>Stosowanych</a:t>
            </a:r>
            <a:endParaRPr lang="en-US" sz="1869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2710"/>
              </a:lnSpc>
            </a:pPr>
            <a:r>
              <a:rPr lang="en-US" sz="1869" dirty="0">
                <a:solidFill>
                  <a:srgbClr val="000000"/>
                </a:solidFill>
                <a:latin typeface="Open Sans Bold"/>
              </a:rPr>
              <a:t>w </a:t>
            </a:r>
            <a:r>
              <a:rPr lang="en-US" sz="1869" dirty="0" err="1">
                <a:solidFill>
                  <a:srgbClr val="000000"/>
                </a:solidFill>
                <a:latin typeface="Open Sans Bold"/>
              </a:rPr>
              <a:t>Łomży</a:t>
            </a:r>
            <a:endParaRPr lang="en-US" sz="1869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1959"/>
              </a:lnSpc>
            </a:pPr>
            <a:r>
              <a:rPr lang="en-US" sz="1351" dirty="0" err="1">
                <a:solidFill>
                  <a:srgbClr val="000000"/>
                </a:solidFill>
                <a:latin typeface="Open Sans"/>
              </a:rPr>
              <a:t>dawniej</a:t>
            </a:r>
            <a:r>
              <a:rPr lang="en-US" sz="135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351" dirty="0" err="1">
                <a:solidFill>
                  <a:srgbClr val="000000"/>
                </a:solidFill>
                <a:latin typeface="Open Sans"/>
              </a:rPr>
              <a:t>Wyższa</a:t>
            </a:r>
            <a:r>
              <a:rPr lang="en-US" sz="135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351" dirty="0" err="1">
                <a:solidFill>
                  <a:srgbClr val="000000"/>
                </a:solidFill>
                <a:latin typeface="Open Sans"/>
              </a:rPr>
              <a:t>Szkoła</a:t>
            </a:r>
            <a:r>
              <a:rPr lang="en-US" sz="135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351" dirty="0" err="1">
                <a:solidFill>
                  <a:srgbClr val="000000"/>
                </a:solidFill>
                <a:latin typeface="Open Sans"/>
              </a:rPr>
              <a:t>Agrobiznesu</a:t>
            </a:r>
            <a:r>
              <a:rPr lang="en-US" sz="1351" dirty="0">
                <a:solidFill>
                  <a:srgbClr val="000000"/>
                </a:solidFill>
                <a:latin typeface="Open Sans"/>
              </a:rPr>
              <a:t> w </a:t>
            </a:r>
            <a:r>
              <a:rPr lang="en-US" sz="1351" dirty="0" err="1">
                <a:solidFill>
                  <a:srgbClr val="000000"/>
                </a:solidFill>
                <a:latin typeface="Open Sans"/>
              </a:rPr>
              <a:t>Łomży</a:t>
            </a:r>
            <a:endParaRPr lang="en-US" sz="135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5178" y="4819018"/>
            <a:ext cx="5261391" cy="329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1916" dirty="0" err="1">
                <a:solidFill>
                  <a:srgbClr val="000000"/>
                </a:solidFill>
                <a:latin typeface="Open Sans Bold"/>
              </a:rPr>
              <a:t>Informator</a:t>
            </a:r>
            <a:r>
              <a:rPr lang="en-US" sz="1916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916" dirty="0" err="1">
                <a:solidFill>
                  <a:srgbClr val="000000"/>
                </a:solidFill>
                <a:latin typeface="Open Sans Bold"/>
              </a:rPr>
              <a:t>dla</a:t>
            </a:r>
            <a:r>
              <a:rPr lang="en-US" sz="1916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916" dirty="0" err="1">
                <a:solidFill>
                  <a:srgbClr val="000000"/>
                </a:solidFill>
                <a:latin typeface="Open Sans Bold"/>
              </a:rPr>
              <a:t>kandydatów</a:t>
            </a:r>
            <a:r>
              <a:rPr lang="en-US" sz="1916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916" dirty="0" err="1">
                <a:solidFill>
                  <a:srgbClr val="000000"/>
                </a:solidFill>
                <a:latin typeface="Open Sans Bold"/>
              </a:rPr>
              <a:t>na</a:t>
            </a:r>
            <a:r>
              <a:rPr lang="en-US" sz="1916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916" dirty="0" err="1">
                <a:solidFill>
                  <a:srgbClr val="000000"/>
                </a:solidFill>
                <a:latin typeface="Open Sans Bold"/>
              </a:rPr>
              <a:t>studia</a:t>
            </a:r>
            <a:endParaRPr lang="en-US" sz="1916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70952" y="80884"/>
            <a:ext cx="4378973" cy="122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</a:pPr>
            <a:r>
              <a:rPr lang="en-US" sz="2272">
                <a:solidFill>
                  <a:srgbClr val="000000"/>
                </a:solidFill>
                <a:latin typeface="Open Sans Bold"/>
              </a:rPr>
              <a:t>PIELĘGNIARSTWO</a:t>
            </a:r>
          </a:p>
          <a:p>
            <a:pPr algn="ctr">
              <a:lnSpc>
                <a:spcPts val="2602"/>
              </a:lnSpc>
            </a:pPr>
            <a:r>
              <a:rPr lang="en-US" sz="1858">
                <a:solidFill>
                  <a:srgbClr val="000000"/>
                </a:solidFill>
                <a:latin typeface="Open Sans"/>
              </a:rPr>
              <a:t>I oraz II stopnia</a:t>
            </a:r>
          </a:p>
          <a:p>
            <a:pPr algn="ctr">
              <a:lnSpc>
                <a:spcPts val="4197"/>
              </a:lnSpc>
            </a:pPr>
            <a:endParaRPr lang="en-US" sz="1858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110908" y="0"/>
            <a:ext cx="445592" cy="5328000"/>
            <a:chOff x="0" y="0"/>
            <a:chExt cx="368009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009" cy="3479800"/>
            </a:xfrm>
            <a:custGeom>
              <a:avLst/>
              <a:gdLst/>
              <a:ahLst/>
              <a:cxnLst/>
              <a:rect l="l" t="t" r="r" b="b"/>
              <a:pathLst>
                <a:path w="368009" h="3479800">
                  <a:moveTo>
                    <a:pt x="0" y="0"/>
                  </a:moveTo>
                  <a:lnTo>
                    <a:pt x="368009" y="0"/>
                  </a:lnTo>
                  <a:lnTo>
                    <a:pt x="36800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1151" y="788546"/>
            <a:ext cx="7055820" cy="521497"/>
            <a:chOff x="0" y="0"/>
            <a:chExt cx="9407760" cy="695329"/>
          </a:xfrm>
        </p:grpSpPr>
        <p:grpSp>
          <p:nvGrpSpPr>
            <p:cNvPr id="6" name="Group 6"/>
            <p:cNvGrpSpPr/>
            <p:nvPr/>
          </p:nvGrpSpPr>
          <p:grpSpPr>
            <a:xfrm>
              <a:off x="379254" y="0"/>
              <a:ext cx="8681720" cy="311124"/>
              <a:chOff x="0" y="0"/>
              <a:chExt cx="4252625" cy="152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5262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252625" h="152400">
                    <a:moveTo>
                      <a:pt x="0" y="0"/>
                    </a:moveTo>
                    <a:lnTo>
                      <a:pt x="4252625" y="0"/>
                    </a:lnTo>
                    <a:lnTo>
                      <a:pt x="4252625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38B6FF">
                  <a:alpha val="64706"/>
                </a:srgbClr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379254" y="384205"/>
              <a:ext cx="8681720" cy="311124"/>
              <a:chOff x="0" y="0"/>
              <a:chExt cx="4252625" cy="152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5262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252625" h="152400">
                    <a:moveTo>
                      <a:pt x="0" y="0"/>
                    </a:moveTo>
                    <a:lnTo>
                      <a:pt x="4252625" y="0"/>
                    </a:lnTo>
                    <a:lnTo>
                      <a:pt x="4252625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38B6FF">
                  <a:alpha val="64706"/>
                </a:srgbClr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23884"/>
              <a:ext cx="9407760" cy="215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7"/>
                </a:lnSpc>
                <a:spcBef>
                  <a:spcPct val="0"/>
                </a:spcBef>
              </a:pPr>
              <a:r>
                <a:rPr lang="en-US" sz="984">
                  <a:solidFill>
                    <a:srgbClr val="000000"/>
                  </a:solidFill>
                  <a:latin typeface="Open Sans Bold"/>
                </a:rPr>
                <a:t> I-czas trwania: 7 semestrów; uzyskany tytuł: licencjat pielęgniarstwa tryb: stacjonarny i niestacjonarny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08089"/>
              <a:ext cx="9407760" cy="215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7"/>
                </a:lnSpc>
                <a:spcBef>
                  <a:spcPct val="0"/>
                </a:spcBef>
              </a:pPr>
              <a:r>
                <a:rPr lang="en-US" sz="984">
                  <a:solidFill>
                    <a:srgbClr val="000000"/>
                  </a:solidFill>
                  <a:latin typeface="Open Sans Bold"/>
                </a:rPr>
                <a:t>II-czas trwania: 4 semestry; uzyskany tytuł: magister pielęgniarstwa; tryb: stacjonarny i niestacjonarny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32800" y="1397428"/>
            <a:ext cx="6306737" cy="3757856"/>
            <a:chOff x="0" y="-9525"/>
            <a:chExt cx="8408983" cy="5010475"/>
          </a:xfrm>
        </p:grpSpPr>
        <p:sp>
          <p:nvSpPr>
            <p:cNvPr id="13" name="TextBox 13"/>
            <p:cNvSpPr txBox="1"/>
            <p:nvPr/>
          </p:nvSpPr>
          <p:spPr>
            <a:xfrm>
              <a:off x="45008" y="668780"/>
              <a:ext cx="8363975" cy="1659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377"/>
                </a:lnSpc>
                <a:spcBef>
                  <a:spcPct val="0"/>
                </a:spcBef>
              </a:pPr>
              <a:r>
                <a:rPr lang="pl-PL" sz="984" dirty="0">
                  <a:solidFill>
                    <a:srgbClr val="000000"/>
                  </a:solidFill>
                  <a:latin typeface="Open Sans"/>
                </a:rPr>
                <a:t>Studia dają absolwentom wiedzę ogólną z obszaru nauk medycznych oraz wiedzę szczegółową z zakresu pielęgniarstwa. Absolwenci zdobywają umiejętności: korzystania z aktualnej wiedzy dla zapewnienia bezpieczeństwa i wysokiego poziomu opieki; udzielania świadczeń w zakresie promowania, zachowania zdrowia i  zapobiegania chorobom; sprawowania całościowej i indywidualnej opieki nad chorym, niepełnosprawnym i umierającym; komunikowania się z otoczeniem w miejscu pracy; organizowania pracy własnej; nawiązywania współpracy w zespołach opieki zdrowotnej oraz inicjowania i wspierania działań społeczności lokalnej na rzecz zdrowia.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5008" y="2623460"/>
              <a:ext cx="8363975" cy="2377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377"/>
                </a:lnSpc>
                <a:spcBef>
                  <a:spcPct val="0"/>
                </a:spcBef>
              </a:pPr>
              <a:r>
                <a:rPr lang="pl-PL" sz="984" dirty="0">
                  <a:solidFill>
                    <a:srgbClr val="000000"/>
                  </a:solidFill>
                  <a:latin typeface="Open Sans"/>
                </a:rPr>
                <a:t>Dyplom magistra pielęgniarstwa uzyskuje absolwent studiów drugiego stopnia na kierunku pielęgniarstwo, który: posiada specjalistyczną wiedzę z zakresu pielęgniarstwa i innych nauk medycznych. W zakresie umiejętności potrafi rozwiązywać problemy zawodowe, szczególnie związane z podejmowaniem decyzji             w sytuacjach trudnych, wynikających ze specyfiki zadań zawodowych i warunków ich realizacji. Potrafi określać standardy profesjonalnej opieki w każdym wieku i stanie zdrowia pacjenta oraz wdrażać je do praktyki zawodowej. Potrafi prowadzić badania naukowe w zakresie swojej specjalności oraz upowszechniać ich wyniki w celu rozwoju zawodu, wiedzy i praktyki pielęgniarskiej, podnoszenia jakości świadczeń oraz prowadzenia wymiany informacji. Potrafi organizować i nadzorować opiekę pielęgniarską, z uwzględnieniem przyjętych teorii, koncepcji opieki, organizować pracę podwładnych i własną zgodnie z obowiązującymi przepisami prawa, zabezpieczając interesy pacjentów, pracowników i organizacji.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50951"/>
              <a:ext cx="868721" cy="244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4"/>
                </a:lnSpc>
                <a:spcBef>
                  <a:spcPct val="0"/>
                </a:spcBef>
              </a:pPr>
              <a:r>
                <a:rPr lang="en-US" sz="1117">
                  <a:solidFill>
                    <a:srgbClr val="000000"/>
                  </a:solidFill>
                  <a:latin typeface="Open Sans Bold"/>
                </a:rPr>
                <a:t> I stopień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5008" y="-9525"/>
              <a:ext cx="1647425" cy="217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50"/>
                </a:lnSpc>
                <a:spcBef>
                  <a:spcPct val="0"/>
                </a:spcBef>
              </a:pPr>
              <a:r>
                <a:rPr lang="en-US" sz="1035">
                  <a:solidFill>
                    <a:srgbClr val="000000"/>
                  </a:solidFill>
                  <a:latin typeface="Open Sans"/>
                </a:rPr>
                <a:t>Specjalności: ogólne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5008" y="2315982"/>
              <a:ext cx="980209" cy="244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4"/>
                </a:lnSpc>
                <a:spcBef>
                  <a:spcPct val="0"/>
                </a:spcBef>
              </a:pPr>
              <a:r>
                <a:rPr lang="en-US" sz="1117">
                  <a:solidFill>
                    <a:srgbClr val="000000"/>
                  </a:solidFill>
                  <a:latin typeface="Open Sans Bold"/>
                </a:rPr>
                <a:t> II stopień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29"/>
          <a:stretch>
            <a:fillRect/>
          </a:stretch>
        </p:blipFill>
        <p:spPr>
          <a:xfrm>
            <a:off x="833142" y="0"/>
            <a:ext cx="5893716" cy="379126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33142" y="3886568"/>
            <a:ext cx="5893716" cy="115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05"/>
              </a:lnSpc>
              <a:spcBef>
                <a:spcPct val="0"/>
              </a:spcBef>
            </a:pPr>
            <a:r>
              <a:rPr lang="pl-PL" sz="932" dirty="0">
                <a:solidFill>
                  <a:srgbClr val="000000"/>
                </a:solidFill>
                <a:latin typeface="Open Sans"/>
              </a:rPr>
              <a:t>Studia skierowane są do osób zainteresowanych uzyskaniem zawodu pielęgniarki/pielęgniarza. Proces kształcenia zapewnia studentowi zdobycie wiedzy kierunkowej oraz nabycie praktycznych umiejętności               i kompetencji niezbędnych przyszłemu profesjonaliście realizującemu zadania z zakresu pielęgniarstwa. Absolwent studiów pielęgniarskich jest przygotowany do samodzielnego pełnienia zadań na różnych stanowiskach pielęgniarskich, związanych na przykład z wykonywaniem świadczeń zdrowotnych, zarządzaniem opieką zdrowotną i jakością usług medycznych, promocją zdrowia i edukacją zdrowotną, rozwojem praktyki pielęgniarskiej, prowadzeniem badań naukowych w ochronie zdrowia.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4850" y="0"/>
            <a:ext cx="501650" cy="5328000"/>
            <a:chOff x="0" y="0"/>
            <a:chExt cx="38316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168" cy="3479800"/>
            </a:xfrm>
            <a:custGeom>
              <a:avLst/>
              <a:gdLst/>
              <a:ahLst/>
              <a:cxnLst/>
              <a:rect l="l" t="t" r="r" b="b"/>
              <a:pathLst>
                <a:path w="383168" h="3479800">
                  <a:moveTo>
                    <a:pt x="0" y="0"/>
                  </a:moveTo>
                  <a:lnTo>
                    <a:pt x="383168" y="0"/>
                  </a:lnTo>
                  <a:lnTo>
                    <a:pt x="38316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2090" y="243251"/>
            <a:ext cx="7055820" cy="4091881"/>
            <a:chOff x="0" y="-47625"/>
            <a:chExt cx="9407760" cy="5455841"/>
          </a:xfrm>
        </p:grpSpPr>
        <p:sp>
          <p:nvSpPr>
            <p:cNvPr id="5" name="TextBox 5"/>
            <p:cNvSpPr txBox="1"/>
            <p:nvPr/>
          </p:nvSpPr>
          <p:spPr>
            <a:xfrm>
              <a:off x="1784564" y="-47625"/>
              <a:ext cx="5838631" cy="1290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7"/>
                </a:lnSpc>
              </a:pPr>
              <a:r>
                <a:rPr lang="en-US" sz="1962">
                  <a:solidFill>
                    <a:srgbClr val="000000"/>
                  </a:solidFill>
                  <a:latin typeface="Open Sans Bold"/>
                </a:rPr>
                <a:t>PIELĘGNIARSTWO</a:t>
              </a:r>
            </a:p>
            <a:p>
              <a:pPr algn="ctr">
                <a:lnSpc>
                  <a:spcPts val="2312"/>
                </a:lnSpc>
              </a:pPr>
              <a:r>
                <a:rPr lang="en-US" sz="1651">
                  <a:solidFill>
                    <a:srgbClr val="000000"/>
                  </a:solidFill>
                  <a:latin typeface="Open Sans"/>
                </a:rPr>
                <a:t>studia pomostowe I stopnia</a:t>
              </a:r>
            </a:p>
            <a:p>
              <a:pPr algn="ctr">
                <a:lnSpc>
                  <a:spcPts val="2747"/>
                </a:lnSpc>
              </a:pPr>
              <a:endParaRPr lang="en-US" sz="1651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83295" y="1915021"/>
              <a:ext cx="8041173" cy="1433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660"/>
                </a:lnSpc>
                <a:spcBef>
                  <a:spcPct val="0"/>
                </a:spcBef>
              </a:pPr>
              <a:r>
                <a:rPr lang="pl-PL" sz="1186" dirty="0">
                  <a:solidFill>
                    <a:srgbClr val="000000"/>
                  </a:solidFill>
                  <a:latin typeface="Open Sans"/>
                </a:rPr>
                <a:t>Studia pomostowe licencjackie skierowane są do osób z wykształceniem pielęgniarskim. Stwarzają możliwość podnoszenia kwalifikacji przez pielęgniarki na każdym etapie realizacji praktyki zawodowej. Stanowią propozycję uzupełnienia kompetencji pielęgniarek dyplomowanych i umożliwiają im zdobycie wyższego wykształcenia.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489442" y="1016157"/>
              <a:ext cx="8428876" cy="311124"/>
              <a:chOff x="0" y="0"/>
              <a:chExt cx="4128773" cy="152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12877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128773" h="152400">
                    <a:moveTo>
                      <a:pt x="0" y="0"/>
                    </a:moveTo>
                    <a:lnTo>
                      <a:pt x="4128773" y="0"/>
                    </a:lnTo>
                    <a:lnTo>
                      <a:pt x="4128773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38B6FF">
                  <a:alpha val="64706"/>
                </a:srgbClr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0" y="1040041"/>
              <a:ext cx="9407760" cy="244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4"/>
                </a:lnSpc>
                <a:spcBef>
                  <a:spcPct val="0"/>
                </a:spcBef>
              </a:pPr>
              <a:r>
                <a:rPr lang="en-US" sz="1117">
                  <a:solidFill>
                    <a:srgbClr val="000000"/>
                  </a:solidFill>
                  <a:latin typeface="Open Sans Bold"/>
                </a:rPr>
                <a:t>Czas trwania: 2 lub 3 semestry; uzyskany tytuł: licencjat tryb: niestacjonarny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83295" y="3684496"/>
              <a:ext cx="7922943" cy="172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659"/>
                </a:lnSpc>
                <a:spcBef>
                  <a:spcPct val="0"/>
                </a:spcBef>
              </a:pPr>
              <a:r>
                <a:rPr lang="pl-PL" sz="1185" dirty="0">
                  <a:solidFill>
                    <a:srgbClr val="000000"/>
                  </a:solidFill>
                  <a:latin typeface="Open Sans"/>
                </a:rPr>
                <a:t>Ścieżka A – studia 2 semestralne lub 1150 godzin – dla absolwentów pięcioletnich liceów medycznych,</a:t>
              </a:r>
            </a:p>
            <a:p>
              <a:pPr algn="just">
                <a:lnSpc>
                  <a:spcPts val="1659"/>
                </a:lnSpc>
                <a:spcBef>
                  <a:spcPct val="0"/>
                </a:spcBef>
              </a:pPr>
              <a:r>
                <a:rPr lang="pl-PL" sz="1185" dirty="0">
                  <a:solidFill>
                    <a:srgbClr val="000000"/>
                  </a:solidFill>
                  <a:latin typeface="Open Sans"/>
                </a:rPr>
                <a:t>Ścieżka B – studia 3 semestralne lub 2410 godzin – dla absolwentów dwuletnich szkół policealnych albo pomaturalnych,</a:t>
              </a:r>
            </a:p>
            <a:p>
              <a:pPr algn="just">
                <a:lnSpc>
                  <a:spcPts val="1659"/>
                </a:lnSpc>
                <a:spcBef>
                  <a:spcPct val="0"/>
                </a:spcBef>
              </a:pPr>
              <a:r>
                <a:rPr lang="pl-PL" sz="1185" dirty="0">
                  <a:solidFill>
                    <a:srgbClr val="000000"/>
                  </a:solidFill>
                  <a:latin typeface="Open Sans"/>
                </a:rPr>
                <a:t>Ścieżka C – studia 2 semestralne lub 1984 godziny – dla absolwentów dwuipółletnich szkół policealnych albo pomaturalnych.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97"/>
          <a:stretch>
            <a:fillRect/>
          </a:stretch>
        </p:blipFill>
        <p:spPr>
          <a:xfrm>
            <a:off x="846982" y="0"/>
            <a:ext cx="6075618" cy="40532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46982" y="4157302"/>
            <a:ext cx="6075618" cy="88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77"/>
              </a:lnSpc>
              <a:spcBef>
                <a:spcPct val="0"/>
              </a:spcBef>
            </a:pPr>
            <a:r>
              <a:rPr lang="pl-PL" sz="984" dirty="0">
                <a:solidFill>
                  <a:srgbClr val="000000"/>
                </a:solidFill>
                <a:latin typeface="Open Sans"/>
              </a:rPr>
              <a:t>Studia uzupełniające na kierunku Pielęgniarstwo kierowane są dla osób już pracujących w zawodzie pielęgniarki bądź pielęgniarza, ale posiadających tylko wykształcenie średnie. Studia pomostowe stwarzają możliwość podniesienia kwalifikacji przez pielęgniarki i pielęgniarzy na każdym etapie realizacji praktyki zawodowej. Stanowią one propozycję uzupełnienia kompetencji pielęgniarek/pielęgniarzy dyplomowanych i pozawalają tej grupie uzyskać tytuł licencjata pielęgniarstwa.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1050" y="0"/>
            <a:ext cx="425450" cy="5328000"/>
            <a:chOff x="0" y="0"/>
            <a:chExt cx="36800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009" cy="3479800"/>
            </a:xfrm>
            <a:custGeom>
              <a:avLst/>
              <a:gdLst/>
              <a:ahLst/>
              <a:cxnLst/>
              <a:rect l="l" t="t" r="r" b="b"/>
              <a:pathLst>
                <a:path w="368009" h="3479800">
                  <a:moveTo>
                    <a:pt x="0" y="0"/>
                  </a:moveTo>
                  <a:lnTo>
                    <a:pt x="368009" y="0"/>
                  </a:lnTo>
                  <a:lnTo>
                    <a:pt x="36800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00000" y="175489"/>
            <a:ext cx="4378973" cy="97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9"/>
              </a:lnSpc>
            </a:pPr>
            <a:r>
              <a:rPr lang="en-US" sz="1706">
                <a:solidFill>
                  <a:srgbClr val="000000"/>
                </a:solidFill>
                <a:latin typeface="Open Sans Bold"/>
              </a:rPr>
              <a:t>ROLNICTWO</a:t>
            </a:r>
          </a:p>
          <a:p>
            <a:pPr algn="ctr">
              <a:lnSpc>
                <a:spcPts val="2094"/>
              </a:lnSpc>
            </a:pPr>
            <a:r>
              <a:rPr lang="en-US" sz="1496">
                <a:solidFill>
                  <a:srgbClr val="000000"/>
                </a:solidFill>
                <a:latin typeface="Open Sans"/>
              </a:rPr>
              <a:t>I stopnia</a:t>
            </a:r>
          </a:p>
          <a:p>
            <a:pPr algn="ctr">
              <a:lnSpc>
                <a:spcPts val="3544"/>
              </a:lnSpc>
            </a:pPr>
            <a:endParaRPr lang="en-US" sz="1496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9940" y="1087746"/>
            <a:ext cx="6502684" cy="3792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01"/>
              </a:lnSpc>
            </a:pPr>
            <a:r>
              <a:rPr lang="en-US" sz="926">
                <a:solidFill>
                  <a:srgbClr val="000000"/>
                </a:solidFill>
                <a:latin typeface="Open Sans Bold"/>
              </a:rPr>
              <a:t>Specjalności:</a:t>
            </a:r>
          </a:p>
          <a:p>
            <a:pPr algn="just">
              <a:lnSpc>
                <a:spcPts val="1342"/>
              </a:lnSpc>
            </a:pPr>
            <a:r>
              <a:rPr lang="en-US" sz="828">
                <a:solidFill>
                  <a:srgbClr val="000000"/>
                </a:solidFill>
                <a:latin typeface="Open Sans"/>
              </a:rPr>
              <a:t>•</a:t>
            </a:r>
            <a:r>
              <a:rPr lang="en-US" sz="828">
                <a:solidFill>
                  <a:srgbClr val="000000"/>
                </a:solidFill>
                <a:latin typeface="Open Sans Bold"/>
              </a:rPr>
              <a:t> Agrobiznes</a:t>
            </a:r>
          </a:p>
          <a:p>
            <a:pPr algn="just">
              <a:lnSpc>
                <a:spcPts val="1160"/>
              </a:lnSpc>
              <a:spcBef>
                <a:spcPct val="0"/>
              </a:spcBef>
            </a:pPr>
            <a:r>
              <a:rPr lang="en-US" sz="828">
                <a:solidFill>
                  <a:srgbClr val="000000"/>
                </a:solidFill>
                <a:latin typeface="Open Sans"/>
              </a:rPr>
              <a:t>Absolwenci tej specjalności przygotowani są do przeprowadzenia zmian w polskim rolnictwie. Dysponują gruntowną wiedzą                  z zakresu agrobiznesu, polityki gospodarczej i zarządzania jakością, a także posiada umiejętność zarządzania marketingowego. Jest przygotowany do pracy w przedsiębiorstwach agrobiznesu, administracji państwowej  i samorządowej oraz w instytucjach finansowych, także na stanowiskach menadżerskich.</a:t>
            </a:r>
          </a:p>
          <a:p>
            <a:pPr algn="just">
              <a:lnSpc>
                <a:spcPts val="571"/>
              </a:lnSpc>
            </a:pPr>
            <a:r>
              <a:rPr lang="en-US" sz="828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just">
              <a:lnSpc>
                <a:spcPts val="1160"/>
              </a:lnSpc>
              <a:spcBef>
                <a:spcPct val="0"/>
              </a:spcBef>
            </a:pPr>
            <a:r>
              <a:rPr lang="en-US" sz="828">
                <a:solidFill>
                  <a:srgbClr val="000000"/>
                </a:solidFill>
                <a:latin typeface="Open Sans Bold"/>
              </a:rPr>
              <a:t>• Doradztwo rolne</a:t>
            </a:r>
          </a:p>
          <a:p>
            <a:pPr algn="just">
              <a:lnSpc>
                <a:spcPts val="1160"/>
              </a:lnSpc>
              <a:spcBef>
                <a:spcPct val="0"/>
              </a:spcBef>
            </a:pPr>
            <a:r>
              <a:rPr lang="en-US" sz="828">
                <a:solidFill>
                  <a:srgbClr val="000000"/>
                </a:solidFill>
                <a:latin typeface="Open Sans"/>
              </a:rPr>
              <a:t>Absolwent dysponuje szeroką wiedzą technologiczną z zakresu produkcji roślinnej i zwierzęcej oraz ekonomiki i organizacji przedsiębiorstw agrobiznesu. Zna metody i techniki pracy doradczej. Umie nawiązywać bezpośredni kontakt z rolnikami, udzielać pomocy w określaniu indywidualnego kierunku rozwoju gospodarstwa oraz pozyskiwaniu zewnętrznych źródeł finansowania. Posiada kompetencje do prowadzenia własnej działalności gospodarczej oraz pracy w przedsiębiorstwach.</a:t>
            </a:r>
          </a:p>
          <a:p>
            <a:pPr algn="just">
              <a:lnSpc>
                <a:spcPts val="571"/>
              </a:lnSpc>
            </a:pPr>
            <a:endParaRPr lang="en-US" sz="828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160"/>
              </a:lnSpc>
              <a:spcBef>
                <a:spcPct val="0"/>
              </a:spcBef>
            </a:pPr>
            <a:r>
              <a:rPr lang="en-US" sz="828">
                <a:solidFill>
                  <a:srgbClr val="000000"/>
                </a:solidFill>
                <a:latin typeface="Open Sans Bold"/>
              </a:rPr>
              <a:t>• Ochrona środowiska obszarów wiejskich</a:t>
            </a:r>
          </a:p>
          <a:p>
            <a:pPr algn="just">
              <a:lnSpc>
                <a:spcPts val="1160"/>
              </a:lnSpc>
              <a:spcBef>
                <a:spcPct val="0"/>
              </a:spcBef>
            </a:pPr>
            <a:r>
              <a:rPr lang="en-US" sz="828">
                <a:solidFill>
                  <a:srgbClr val="000000"/>
                </a:solidFill>
                <a:latin typeface="Open Sans"/>
              </a:rPr>
              <a:t>Absolwenci tej specjalności posiada wiedzę na temat wpływu rolnictwa na  środowisko oraz z zakresu obiegu pierwiastków                      w przyrodzie, gospodarowania składnikami pokarmowymi w różnych systemach rolnictwa, obrotu, konfekcjonowania                                i wykorzystania środków ochrony roślin, a także umiejętność kształtowania krajobrazu wiejskiego.  Jest przygotowany do pracy                    w instytucjach związanych z rolnictwem  i ochroną środowiska, także na stanowiskach kierowniczych.</a:t>
            </a:r>
          </a:p>
          <a:p>
            <a:pPr algn="just">
              <a:lnSpc>
                <a:spcPts val="795"/>
              </a:lnSpc>
            </a:pPr>
            <a:endParaRPr lang="en-US" sz="828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160"/>
              </a:lnSpc>
              <a:spcBef>
                <a:spcPct val="0"/>
              </a:spcBef>
            </a:pPr>
            <a:r>
              <a:rPr lang="en-US" sz="828">
                <a:solidFill>
                  <a:srgbClr val="000000"/>
                </a:solidFill>
                <a:latin typeface="Open Sans Bold"/>
              </a:rPr>
              <a:t>• Nowoczesne technologie w użytkowaniu mlecznym bydła</a:t>
            </a:r>
          </a:p>
          <a:p>
            <a:pPr algn="just">
              <a:lnSpc>
                <a:spcPts val="1160"/>
              </a:lnSpc>
              <a:spcBef>
                <a:spcPct val="0"/>
              </a:spcBef>
            </a:pPr>
            <a:r>
              <a:rPr lang="en-US" sz="828">
                <a:solidFill>
                  <a:srgbClr val="000000"/>
                </a:solidFill>
                <a:latin typeface="Open Sans"/>
              </a:rPr>
              <a:t>Specjalność polecana dla studentów zajmujących się lub planujących w przyszłości pracę przy produkcji mleka. Absolwent zna nowoczesne metody pozyskiwania i oceny mleka, aktualne technologie i modernizacje w budownictwie dla bydła, technologia produkcji pasz. Jednym z elementów na specjalności są praktyki krajowe i zagraniczne w gospodarstwach produkujących mleko.</a:t>
            </a:r>
          </a:p>
          <a:p>
            <a:pPr algn="just">
              <a:lnSpc>
                <a:spcPts val="795"/>
              </a:lnSpc>
            </a:pPr>
            <a:endParaRPr lang="en-US" sz="828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232"/>
              </a:lnSpc>
              <a:spcBef>
                <a:spcPct val="0"/>
              </a:spcBef>
            </a:pPr>
            <a:r>
              <a:rPr lang="en-US" sz="880">
                <a:solidFill>
                  <a:srgbClr val="000000"/>
                </a:solidFill>
                <a:latin typeface="Open Sans"/>
              </a:rPr>
              <a:t>• </a:t>
            </a:r>
            <a:r>
              <a:rPr lang="en-US" sz="880">
                <a:solidFill>
                  <a:srgbClr val="000000"/>
                </a:solidFill>
                <a:latin typeface="Open Sans Bold"/>
              </a:rPr>
              <a:t>Odnawialne źródła energii z gospodarką odpadami</a:t>
            </a:r>
          </a:p>
          <a:p>
            <a:pPr algn="just">
              <a:lnSpc>
                <a:spcPts val="1160"/>
              </a:lnSpc>
              <a:spcBef>
                <a:spcPct val="0"/>
              </a:spcBef>
            </a:pPr>
            <a:r>
              <a:rPr lang="en-US" sz="828">
                <a:solidFill>
                  <a:srgbClr val="000000"/>
                </a:solidFill>
                <a:latin typeface="Open Sans"/>
              </a:rPr>
              <a:t>Specjalność przygotuje absolwentów do samodzielnego i twórczego wykorzystania niekonwencjonalnych źródeł energii                         oraz zagospodarowania odpadów występujących w rolnictwie i jego otoczeniu. Mogą być zatrudnieni w firmach branży energetycznej, gospodarki odpadami lub wytwarzających biomasę przedsiębiorstwach z rolnictwa i jego otoczenia.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19171" y="784124"/>
            <a:ext cx="6321657" cy="233343"/>
            <a:chOff x="0" y="0"/>
            <a:chExt cx="4128773" cy="152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28773" cy="152400"/>
            </a:xfrm>
            <a:custGeom>
              <a:avLst/>
              <a:gdLst/>
              <a:ahLst/>
              <a:cxnLst/>
              <a:rect l="l" t="t" r="r" b="b"/>
              <a:pathLst>
                <a:path w="4128773" h="152400">
                  <a:moveTo>
                    <a:pt x="0" y="0"/>
                  </a:moveTo>
                  <a:lnTo>
                    <a:pt x="4128773" y="0"/>
                  </a:lnTo>
                  <a:lnTo>
                    <a:pt x="412877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8037">
                <a:alpha val="38824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52090" y="797274"/>
            <a:ext cx="7055820" cy="18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4"/>
              </a:lnSpc>
              <a:spcBef>
                <a:spcPct val="0"/>
              </a:spcBef>
            </a:pPr>
            <a:r>
              <a:rPr lang="en-US" sz="1117">
                <a:solidFill>
                  <a:srgbClr val="000000"/>
                </a:solidFill>
                <a:latin typeface="Open Sans Bold"/>
              </a:rPr>
              <a:t>Czas trwania: 7 semestrów; uzyskany tytuł: inżynier; tryb: stacjonarny i niestacjonarny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29" t="3760" r="-29" b="7778"/>
          <a:stretch/>
        </p:blipFill>
        <p:spPr>
          <a:xfrm>
            <a:off x="728151" y="0"/>
            <a:ext cx="6100198" cy="373461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29901" y="3799246"/>
            <a:ext cx="6100198" cy="1145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22"/>
              </a:lnSpc>
              <a:spcBef>
                <a:spcPct val="0"/>
              </a:spcBef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Absolwent jest specjalistą w zakresie technologii produkcji rolniczej, zwłaszcza roślinnej                oraz posiada praktyczne przygotowanie do samodzielnego prowadzenia gospodarstwa rolnego, zgodnie z zasadami zrównoważonego rozwoju. Posiada podstawową wiedzę biologiczno-chemiczną i ekologiczną, znajomość ekonomiki, organizacji i zarządzania produkcją oraz funkcjonowania infrastruktury rolniczej. Jest przygotowany do prowadzenia gospodarstwa rolnego oraz do podjęcia pracy w administracji rolnej, usługach i doradztwie rolniczym.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03716" y="0"/>
            <a:ext cx="356284" cy="5328000"/>
            <a:chOff x="0" y="0"/>
            <a:chExt cx="36800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009" cy="3479800"/>
            </a:xfrm>
            <a:custGeom>
              <a:avLst/>
              <a:gdLst/>
              <a:ahLst/>
              <a:cxnLst/>
              <a:rect l="l" t="t" r="r" b="b"/>
              <a:pathLst>
                <a:path w="368009" h="3479800">
                  <a:moveTo>
                    <a:pt x="0" y="0"/>
                  </a:moveTo>
                  <a:lnTo>
                    <a:pt x="368009" y="0"/>
                  </a:lnTo>
                  <a:lnTo>
                    <a:pt x="36800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60870" y="-38100"/>
            <a:ext cx="4378973" cy="540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7"/>
              </a:lnSpc>
            </a:pPr>
            <a:r>
              <a:rPr lang="en-US" sz="1655">
                <a:solidFill>
                  <a:srgbClr val="000000"/>
                </a:solidFill>
                <a:latin typeface="Open Sans Bold"/>
              </a:rPr>
              <a:t>ROLNICTWO</a:t>
            </a:r>
          </a:p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Open Sans"/>
              </a:rPr>
              <a:t>II STOPNIA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52784" y="502861"/>
            <a:ext cx="6516495" cy="240535"/>
            <a:chOff x="0" y="0"/>
            <a:chExt cx="4128773" cy="15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28773" cy="152400"/>
            </a:xfrm>
            <a:custGeom>
              <a:avLst/>
              <a:gdLst/>
              <a:ahLst/>
              <a:cxnLst/>
              <a:rect l="l" t="t" r="r" b="b"/>
              <a:pathLst>
                <a:path w="4128773" h="152400">
                  <a:moveTo>
                    <a:pt x="0" y="0"/>
                  </a:moveTo>
                  <a:lnTo>
                    <a:pt x="4128773" y="0"/>
                  </a:lnTo>
                  <a:lnTo>
                    <a:pt x="412877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8037">
                <a:alpha val="38824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3122" y="513750"/>
            <a:ext cx="7055820" cy="18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"/>
              </a:lnSpc>
              <a:spcBef>
                <a:spcPct val="0"/>
              </a:spcBef>
            </a:pPr>
            <a:r>
              <a:rPr lang="en-US" sz="1087">
                <a:solidFill>
                  <a:srgbClr val="000000"/>
                </a:solidFill>
                <a:latin typeface="Open Sans Bold"/>
              </a:rPr>
              <a:t>Czas trwania: 3 semestry; uzyskany tytuł:magister inżynier; tryb: stacjonarny i niestacjonarny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2237" y="1049837"/>
            <a:ext cx="6597590" cy="421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"/>
              </a:rPr>
              <a:t>• </a:t>
            </a:r>
            <a:r>
              <a:rPr lang="pl-PL" sz="800" dirty="0">
                <a:solidFill>
                  <a:srgbClr val="000000"/>
                </a:solidFill>
                <a:latin typeface="Open Sans Bold"/>
              </a:rPr>
              <a:t>Ekonomika rolnictwa</a:t>
            </a:r>
          </a:p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"/>
              </a:rPr>
              <a:t>Absolwent ekonomiki w rolnictwie posiada wiedzę dotyczącą metod badawczych z dziedziny nauk ekonomicznych, w tym szczególnie zarządzania, finansów i rachunkowości. Studia wyposażają studentów w umiejętności i kompetencje umożliwiające przeprowadzanie analiz ekonomicznych oraz wyciągania z nich właściwych wniosków. Absolwent jest przygotowany do pracy w przedsiębiorstw agrobiznesu, administracji państwowej i samorządowej. </a:t>
            </a:r>
          </a:p>
          <a:p>
            <a:pPr algn="just">
              <a:lnSpc>
                <a:spcPts val="768"/>
              </a:lnSpc>
            </a:pPr>
            <a:endParaRPr lang="pl-PL" sz="80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"/>
              </a:rPr>
              <a:t>•</a:t>
            </a:r>
            <a:r>
              <a:rPr lang="pl-PL" sz="800" dirty="0">
                <a:solidFill>
                  <a:srgbClr val="000000"/>
                </a:solidFill>
                <a:latin typeface="Open Sans Bold"/>
              </a:rPr>
              <a:t> Doradztwo rolne</a:t>
            </a:r>
          </a:p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"/>
              </a:rPr>
              <a:t>Absolwent dysponuje gruntowną wiedzą dotyczącą funkcjonowania rolnictwa i obszarów wiejskich w warunkach gospodarki rynkowej.  Potrafi przekazywać wiedzę doradczą w sposób zrozumiały dla odbiorcy. Takie przygotowanie pozwala na prowadzenie wysokospecjalistycznego, niezależnego i obiektywnego doradztwa technologicznego. Absolwent jest też wyposażony w umiejętności             w zakresie pozyskiwania środków finansowych na rozwój wsi i rolnictwa, zdobywania informacji rynkowych oraz doradztwa finansowo-księgowego. Posiada przygotowanie do prowadzenia własnej działalności gospodarczej.</a:t>
            </a:r>
          </a:p>
          <a:p>
            <a:pPr algn="just">
              <a:lnSpc>
                <a:spcPts val="768"/>
              </a:lnSpc>
            </a:pPr>
            <a:endParaRPr lang="pl-PL" sz="80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 Bold"/>
              </a:rPr>
              <a:t>• Zarządzanie jakością w agrobiznesie</a:t>
            </a:r>
          </a:p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"/>
              </a:rPr>
              <a:t>Kierunek ten zapewnia wszechstronne przygotowanie do pracy w charakterze specjalisty ds. zarządzania jakością oraz menedżera średniego szczebla zarządzania w szeroko pojętym rolnictwie, a także przemyśle rolno-spożywczym, w handlu, w instytucjach doradczych               i konsultingowych oraz w organizacjach gospodarczych, samorządowych i administracji, a także do prowadzenia własnej działalności.</a:t>
            </a:r>
          </a:p>
          <a:p>
            <a:pPr algn="just">
              <a:lnSpc>
                <a:spcPts val="768"/>
              </a:lnSpc>
            </a:pPr>
            <a:endParaRPr lang="pl-PL" sz="80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 Bold"/>
              </a:rPr>
              <a:t>• Odnawialne źródła energii</a:t>
            </a:r>
          </a:p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"/>
              </a:rPr>
              <a:t>Absolwent dysponuje gruntowną wiedzą z zakresu technologii odnawialnych źródeł energii  i jej wykorzystywania. Potrafi oszacować potrzeby energetyczne obiektów i jednostek samorządu terytorialnego, wykonać analizę porównawczą kosztów energii tradycyjnej                  i odnawialnej oraz wpływ na środowisko poszczególnych nośników energii.  Posiada umiejętności sporządzenia audytu energetycznego, planowania procesu inwestycyjnego, opracowania biznes planu. Jest przygotowany do podjęcia pracy na stanowiskach kierowniczych                     i specjalistów ds. energii odnawialnej w administracji, budownictwie, ciepłownictwie, w sektorze bankowym  i finansowym (jako doradca),                w firmach związanych z branżą energetyczną oraz do rozpoczęcia własnej działalności.</a:t>
            </a:r>
          </a:p>
          <a:p>
            <a:pPr algn="just">
              <a:lnSpc>
                <a:spcPts val="768"/>
              </a:lnSpc>
            </a:pPr>
            <a:endParaRPr lang="pl-PL" sz="80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 Bold"/>
              </a:rPr>
              <a:t>• </a:t>
            </a:r>
            <a:r>
              <a:rPr lang="pl-PL" sz="800" dirty="0" err="1">
                <a:solidFill>
                  <a:srgbClr val="000000"/>
                </a:solidFill>
                <a:latin typeface="Open Sans Bold"/>
              </a:rPr>
              <a:t>Agrotronika</a:t>
            </a:r>
            <a:r>
              <a:rPr lang="pl-PL" sz="800" dirty="0">
                <a:solidFill>
                  <a:srgbClr val="000000"/>
                </a:solidFill>
                <a:latin typeface="Open Sans Bold"/>
              </a:rPr>
              <a:t> i rolnictwo precyzyjne</a:t>
            </a:r>
          </a:p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000000"/>
                </a:solidFill>
                <a:latin typeface="Open Sans"/>
              </a:rPr>
              <a:t>Absolwent dysponuje wiedzą z zakresu </a:t>
            </a:r>
            <a:r>
              <a:rPr lang="pl-PL" sz="800" dirty="0" err="1">
                <a:solidFill>
                  <a:srgbClr val="000000"/>
                </a:solidFill>
                <a:latin typeface="Open Sans"/>
              </a:rPr>
              <a:t>agrotroniki</a:t>
            </a:r>
            <a:r>
              <a:rPr lang="pl-PL" sz="800" dirty="0">
                <a:solidFill>
                  <a:srgbClr val="000000"/>
                </a:solidFill>
                <a:latin typeface="Open Sans"/>
              </a:rPr>
              <a:t> i rolnictwa precyzyjnego. Absolwent przygotowany do nadążania za dynamicznym rozwojem technologii informacyjno-komunikacyjnych (ICT), wdrażania ich w rolnictwie a jednocześnie zdobędzie praktyczne umiejętności samodzielnego rozwijania i rozwiązywania problemów wynikających z wykorzystywania tychże technologii. Absolwent jest specjalistą               w zakresie stosowania nowoczesnych rozwiązań w rolnictwie, urządzeń i systemów </a:t>
            </a:r>
            <a:r>
              <a:rPr lang="pl-PL" sz="800" dirty="0" err="1">
                <a:solidFill>
                  <a:srgbClr val="000000"/>
                </a:solidFill>
                <a:latin typeface="Open Sans"/>
              </a:rPr>
              <a:t>agrotronicznych</a:t>
            </a:r>
            <a:r>
              <a:rPr lang="pl-PL" sz="800" dirty="0">
                <a:solidFill>
                  <a:srgbClr val="000000"/>
                </a:solidFill>
                <a:latin typeface="Open Sans"/>
              </a:rPr>
              <a:t>, rolnictwa precyzyjnego, rolnictwa 4.0</a:t>
            </a:r>
            <a:r>
              <a:rPr lang="en-US" sz="8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2237" y="834517"/>
            <a:ext cx="755494" cy="16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5"/>
              </a:lnSpc>
              <a:spcBef>
                <a:spcPct val="0"/>
              </a:spcBef>
            </a:pPr>
            <a:r>
              <a:rPr lang="en-US" sz="932">
                <a:solidFill>
                  <a:srgbClr val="000000"/>
                </a:solidFill>
                <a:latin typeface="Open Sans Bold"/>
              </a:rPr>
              <a:t>Specjalności: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20" b="3368"/>
          <a:stretch>
            <a:fillRect/>
          </a:stretch>
        </p:blipFill>
        <p:spPr>
          <a:xfrm>
            <a:off x="857677" y="0"/>
            <a:ext cx="6020240" cy="38212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57675" y="3866062"/>
            <a:ext cx="6020241" cy="1156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305"/>
              </a:lnSpc>
              <a:spcBef>
                <a:spcPct val="0"/>
              </a:spcBef>
            </a:pPr>
            <a:r>
              <a:rPr lang="pl-PL" sz="932" dirty="0">
                <a:solidFill>
                  <a:srgbClr val="000000"/>
                </a:solidFill>
                <a:latin typeface="Open Sans"/>
              </a:rPr>
              <a:t>Absolwent posiada umiejętności wykonywania i opracowywania wyników eksperymentów badawczych, </a:t>
            </a:r>
            <a:br>
              <a:rPr lang="pl-PL" sz="932" dirty="0">
                <a:solidFill>
                  <a:srgbClr val="000000"/>
                </a:solidFill>
                <a:latin typeface="Open Sans"/>
              </a:rPr>
            </a:br>
            <a:r>
              <a:rPr lang="pl-PL" sz="932" dirty="0">
                <a:solidFill>
                  <a:srgbClr val="000000"/>
                </a:solidFill>
                <a:latin typeface="Open Sans"/>
              </a:rPr>
              <a:t>a także wykazywania inicjatywy twórczej i podejmowania decyzji. Posiada pogłębioną wiedzę w danej specjalności, a także znajomość problemów ekologicznych wynikających z rozwoju obszarów wiejskich </a:t>
            </a:r>
            <a:br>
              <a:rPr lang="pl-PL" sz="932" dirty="0">
                <a:solidFill>
                  <a:srgbClr val="000000"/>
                </a:solidFill>
                <a:latin typeface="Open Sans"/>
              </a:rPr>
            </a:br>
            <a:r>
              <a:rPr lang="pl-PL" sz="932" dirty="0">
                <a:solidFill>
                  <a:srgbClr val="000000"/>
                </a:solidFill>
                <a:latin typeface="Open Sans"/>
              </a:rPr>
              <a:t>oraz funkcjonowania infrastruktury rolniczej. Ma umiejętności metodycznego prowadzenia badań rolniczych oraz przetwarzania danych przy użyciu nowoczesnych technik informatycznych. Absolwent jest przygotowany do pracy w specjalistycznych gospodarstwach rolnych, instytutach naukowo-badawczych, ośrodkach badawczo-rozwojowych oraz jednostkach doradczych.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6966" y="73184"/>
            <a:ext cx="6979273" cy="117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806">
                <a:solidFill>
                  <a:srgbClr val="000000"/>
                </a:solidFill>
                <a:latin typeface="Open Sans Bold"/>
              </a:rPr>
              <a:t>BEZPIECZEŃSTWO WEWNĘTRZNE</a:t>
            </a:r>
          </a:p>
          <a:p>
            <a:pPr algn="ctr">
              <a:lnSpc>
                <a:spcPts val="2493"/>
              </a:lnSpc>
            </a:pPr>
            <a:r>
              <a:rPr lang="en-US" sz="1651">
                <a:solidFill>
                  <a:srgbClr val="000000"/>
                </a:solidFill>
                <a:latin typeface="Open Sans"/>
              </a:rPr>
              <a:t>I stopnia</a:t>
            </a:r>
          </a:p>
          <a:p>
            <a:pPr algn="ctr">
              <a:lnSpc>
                <a:spcPts val="4269"/>
              </a:lnSpc>
            </a:pPr>
            <a:endParaRPr lang="en-US" sz="1651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084020" y="0"/>
            <a:ext cx="472479" cy="5328000"/>
            <a:chOff x="0" y="0"/>
            <a:chExt cx="368009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009" cy="3479800"/>
            </a:xfrm>
            <a:custGeom>
              <a:avLst/>
              <a:gdLst/>
              <a:ahLst/>
              <a:cxnLst/>
              <a:rect l="l" t="t" r="r" b="b"/>
              <a:pathLst>
                <a:path w="368009" h="3479800">
                  <a:moveTo>
                    <a:pt x="0" y="0"/>
                  </a:moveTo>
                  <a:lnTo>
                    <a:pt x="368009" y="0"/>
                  </a:lnTo>
                  <a:lnTo>
                    <a:pt x="36800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0889" y="759904"/>
            <a:ext cx="6321657" cy="233343"/>
            <a:chOff x="0" y="0"/>
            <a:chExt cx="4128773" cy="15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28773" cy="152400"/>
            </a:xfrm>
            <a:custGeom>
              <a:avLst/>
              <a:gdLst/>
              <a:ahLst/>
              <a:cxnLst/>
              <a:rect l="l" t="t" r="r" b="b"/>
              <a:pathLst>
                <a:path w="4128773" h="152400">
                  <a:moveTo>
                    <a:pt x="0" y="0"/>
                  </a:moveTo>
                  <a:lnTo>
                    <a:pt x="4128773" y="0"/>
                  </a:lnTo>
                  <a:lnTo>
                    <a:pt x="412877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>
                <a:alpha val="38824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79413" y="781257"/>
            <a:ext cx="6801174" cy="181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Open Sans Bold"/>
              </a:rPr>
              <a:t>Czas trwania: 6 semestrów; uzyskany tytuł: licencjat; tryb: stacjonarny i niestacjonarny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4711" y="973129"/>
            <a:ext cx="6397834" cy="424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53"/>
              </a:lnSpc>
            </a:pPr>
            <a:r>
              <a:rPr lang="pl-PL" sz="980" dirty="0">
                <a:solidFill>
                  <a:srgbClr val="000000"/>
                </a:solidFill>
                <a:latin typeface="Open Sans Bold"/>
              </a:rPr>
              <a:t>Specjalności:</a:t>
            </a:r>
          </a:p>
          <a:p>
            <a:pPr algn="just">
              <a:lnSpc>
                <a:spcPts val="1755"/>
              </a:lnSpc>
            </a:pPr>
            <a:r>
              <a:rPr lang="pl-PL" sz="928" dirty="0">
                <a:solidFill>
                  <a:srgbClr val="000000"/>
                </a:solidFill>
                <a:latin typeface="Open Sans"/>
              </a:rPr>
              <a:t>•</a:t>
            </a:r>
            <a:r>
              <a:rPr lang="pl-PL" sz="928" dirty="0">
                <a:solidFill>
                  <a:srgbClr val="000000"/>
                </a:solidFill>
                <a:latin typeface="Open Sans Bold"/>
              </a:rPr>
              <a:t> Bezpieczeństwo publiczne</a:t>
            </a:r>
          </a:p>
          <a:p>
            <a:pPr algn="just">
              <a:lnSpc>
                <a:spcPts val="1227"/>
              </a:lnSpc>
              <a:spcBef>
                <a:spcPct val="0"/>
              </a:spcBef>
            </a:pPr>
            <a:r>
              <a:rPr lang="pl-PL" sz="876" dirty="0">
                <a:solidFill>
                  <a:srgbClr val="000000"/>
                </a:solidFill>
                <a:latin typeface="Open Sans"/>
              </a:rPr>
              <a:t>Specjalność skierowana jest do osób, które po zakończeniu studiów chciałyby rozpocząć pracę w instytucjach i służbach związanych z bezpieczeństwem i ochroną. Wiedza i doświadczenie zdobyte w ramach tej specjalności ułatwią absolwentom zatrudnienie w służbach mundurowych oraz mogą być istotnym atutem w procesie rekrutacji do formacji i służb odpowiedzialnych za bezpieczeństwo państwa i obywateli. W trakcie studiów student może uzyskać szereg cennych certyfikatów i uprawnień.</a:t>
            </a:r>
          </a:p>
          <a:p>
            <a:pPr algn="just">
              <a:lnSpc>
                <a:spcPts val="841"/>
              </a:lnSpc>
            </a:pPr>
            <a:endParaRPr lang="pl-PL" sz="876" dirty="0">
              <a:solidFill>
                <a:srgbClr val="000000"/>
              </a:solidFill>
              <a:latin typeface="Open Sans"/>
            </a:endParaRPr>
          </a:p>
          <a:p>
            <a:pPr marL="200506" lvl="1" indent="-100253" algn="just">
              <a:lnSpc>
                <a:spcPts val="1300"/>
              </a:lnSpc>
              <a:spcBef>
                <a:spcPct val="0"/>
              </a:spcBef>
              <a:buFont typeface="Arial"/>
              <a:buChar char="•"/>
            </a:pPr>
            <a:r>
              <a:rPr lang="pl-PL" sz="928" dirty="0">
                <a:solidFill>
                  <a:srgbClr val="000000"/>
                </a:solidFill>
                <a:latin typeface="Open Sans Bold"/>
              </a:rPr>
              <a:t>Kryminologia i kryminalistyka</a:t>
            </a:r>
          </a:p>
          <a:p>
            <a:pPr algn="just">
              <a:lnSpc>
                <a:spcPts val="1227"/>
              </a:lnSpc>
              <a:spcBef>
                <a:spcPct val="0"/>
              </a:spcBef>
            </a:pPr>
            <a:r>
              <a:rPr lang="pl-PL" sz="876" dirty="0">
                <a:solidFill>
                  <a:srgbClr val="000000"/>
                </a:solidFill>
                <a:latin typeface="Open Sans"/>
              </a:rPr>
              <a:t>Studia na specjalności Kryminologia i kryminalistyka przeznaczone są dla osób, które swoją przyszłość wiążą                                   z bezpieczeństwem i porządkiem publicznym oraz przeciwdziałaniem przestępczości. Specjalność ta zapewnia wielopoziomową naukę z wszystkich dziedzin, które są istotne w przeciwdziałaniu przestępczości oraz pracy nad rozwiązywaniem problemów kryminalnych. Student zdobędzie wiedzę z zakresu technik śledczych, sposobu oględzin miejsca zbrodni, ale również elementów psychologii, logiki i wiele więcej. Pozna również sposoby zwalczania i zapobiegania zbrodni oraz metody resocjalizacji w społeczeństwie. Dzięki zajęciom z wybitnymi praktykami z ogromnym doświadczeniem będą w stanie dostrzegać praktyczne możliwości zastosowania zdobytej przez siebie wiedzy.</a:t>
            </a:r>
          </a:p>
          <a:p>
            <a:pPr algn="just">
              <a:lnSpc>
                <a:spcPts val="891"/>
              </a:lnSpc>
            </a:pPr>
            <a:endParaRPr lang="pl-PL" sz="876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300"/>
              </a:lnSpc>
              <a:spcBef>
                <a:spcPct val="0"/>
              </a:spcBef>
            </a:pPr>
            <a:r>
              <a:rPr lang="pl-PL" sz="928" dirty="0">
                <a:solidFill>
                  <a:srgbClr val="000000"/>
                </a:solidFill>
                <a:latin typeface="Open Sans Bold"/>
              </a:rPr>
              <a:t>• Cyberterroryzm i bezpieczeństwo informacji</a:t>
            </a:r>
          </a:p>
          <a:p>
            <a:pPr algn="just">
              <a:lnSpc>
                <a:spcPts val="1227"/>
              </a:lnSpc>
              <a:spcBef>
                <a:spcPct val="0"/>
              </a:spcBef>
            </a:pPr>
            <a:r>
              <a:rPr lang="pl-PL" sz="876" dirty="0">
                <a:solidFill>
                  <a:srgbClr val="000000"/>
                </a:solidFill>
                <a:latin typeface="Open Sans"/>
              </a:rPr>
              <a:t>Specjalność ta daje możliwość zatrudnienia na stanowisku administratora sieci bądź pełnomocnika w administracji publicznej (PKOC). Zdobędą kompetencje z polityki bezpieczeństwa informacji i będą potrafić poruszać się w różnych obszarach działań z zakresu ochrony danych w systemie – logika, technika i kryptografia. Poznają typowe zagrożenia dla cyberprzestrzeni oraz sposoby zabezpieczenia zasobów teleinformatycznych. Zdobędą wiedzę w zakresie ochrony oraz bezpieczeństwa informacji, ochrony informacji niejawnych, zasad udostępniania informacji publicznej, bezpieczeństwa teleinformatycznego, jak również bezpieczeństwa sieci informacyjnych oraz informatycznych. Poznają instytucje                      i organizacje oddziałujące na bezpieczeństwo w sieci, informacyjne i informatyczne aspekty zarządzania kryzysowego, metody pozyskiwania informacji o zagrożeniach, jak również problemy ochrony informacji w organizacjach i instytucjach oraz politykę bezpieczeństwa informacyjnego Rzeczpospolitej Polskiej.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42" b="9263"/>
          <a:stretch>
            <a:fillRect/>
          </a:stretch>
        </p:blipFill>
        <p:spPr>
          <a:xfrm>
            <a:off x="869138" y="0"/>
            <a:ext cx="5751123" cy="344001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9138" y="3497406"/>
            <a:ext cx="5751123" cy="1526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32"/>
              </a:lnSpc>
              <a:spcBef>
                <a:spcPct val="0"/>
              </a:spcBef>
            </a:pPr>
            <a:r>
              <a:rPr lang="pl-PL" sz="880" dirty="0">
                <a:solidFill>
                  <a:srgbClr val="000000"/>
                </a:solidFill>
                <a:latin typeface="Open Sans"/>
              </a:rPr>
              <a:t>Absolwent kierunku Bezpieczeństwo wewnętrzne będzie posiadał kompleksowe umiejętności i kompetencje zgodnego z prawem rozpoznawania, zwalczania i przeciwdziałania zagrożeniom wewnętrznym. Będzie posiadał podstawową wiedzę z zakresu nauk społecznych, praw człowieka i zasad funkcjonowania państwa (ustrój, podział władzy, struktura, zadania i zasady funkcjonowania organów państwa Absolwent jest przygotowany do pracy  w administracji publicznej z ukierunkowaniem na jednostki organizacyjne służb państwowych i samorządowych odpowiedzialnych za bezpieczeństwo wewnętrzne (Policja, Agencja Bezpieczeństwa Wewnętrznego, Straż Graniczna, Biuro Ochrony Rządu, Straże Miejskie). Może również podjąć zatrudnienie w organizacjach zajmujących się bezpieczeństwem obywateli i podmiotach gospodarczych                oraz zespołach reagowania kryzysowego. Posiada umiejętności pozwalające na założenie działalności gospodarczej w zakresie ochrony osób i mienia lub w zakresie innej działalności na potrzeby bezpieczeństwa.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430"/>
          <a:stretch>
            <a:fillRect/>
          </a:stretch>
        </p:blipFill>
        <p:spPr>
          <a:xfrm>
            <a:off x="1" y="0"/>
            <a:ext cx="2755580" cy="53213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99127" y="710609"/>
            <a:ext cx="3878875" cy="3887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25"/>
              </a:lnSpc>
              <a:spcBef>
                <a:spcPct val="0"/>
              </a:spcBef>
            </a:pPr>
            <a:r>
              <a:rPr lang="pl-PL" sz="1160" dirty="0">
                <a:solidFill>
                  <a:srgbClr val="000000"/>
                </a:solidFill>
                <a:latin typeface="Open Sans"/>
              </a:rPr>
              <a:t>Założona w 1996 roku Uczelnia wykształciła tysiące studentów, którzy doskonale radzą sobie zarówno na regionalnym, polskim jak i europejskim rynku pracy. Najbardziej miarodajną oceną realizowanych przez nas działań jest ranking ELA, prowadzony na zlecenie Ministerstwa Nauki i Szkolnictwa Wyższego (obecnie Ministerstwa Edukacji i Nauki). Nasi absolwenci zajmują czołowe miejsca w rankingach regionalnych i krajowych zarówno pod względem nauki, jak i czasu w jakim znajdują pracę, po ukończeniu studiów. Dzieje się tak głównie dlatego, że na bieżąco reagujemy na potrzeby pracodawców, a w ramach studiów program jest realizowany pod kątem nabywania umiejętności praktycznych. Kończąc studia w MANS masz realne szanse na znalezienie zatrudnienia, które pozwoli budować stabilną przyszłość. </a:t>
            </a:r>
          </a:p>
          <a:p>
            <a:pPr algn="just">
              <a:lnSpc>
                <a:spcPts val="1625"/>
              </a:lnSpc>
              <a:spcBef>
                <a:spcPct val="0"/>
              </a:spcBef>
            </a:pPr>
            <a:endParaRPr lang="pl-PL" sz="116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625"/>
              </a:lnSpc>
              <a:spcBef>
                <a:spcPct val="0"/>
              </a:spcBef>
            </a:pPr>
            <a:r>
              <a:rPr lang="pl-PL" sz="1160" dirty="0">
                <a:solidFill>
                  <a:srgbClr val="000000"/>
                </a:solidFill>
                <a:latin typeface="Open Sans"/>
              </a:rPr>
              <a:t>Zapraszamy, dołącz do najlepszych! </a:t>
            </a:r>
          </a:p>
          <a:p>
            <a:pPr algn="just">
              <a:lnSpc>
                <a:spcPts val="1625"/>
              </a:lnSpc>
              <a:spcBef>
                <a:spcPct val="0"/>
              </a:spcBef>
            </a:pPr>
            <a:endParaRPr lang="en-US" sz="1160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6217" y="202285"/>
            <a:ext cx="7127566" cy="209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9"/>
              </a:lnSpc>
            </a:pPr>
            <a:r>
              <a:rPr lang="en-US" sz="1806">
                <a:solidFill>
                  <a:srgbClr val="000000"/>
                </a:solidFill>
                <a:latin typeface="Open Sans Bold"/>
              </a:rPr>
              <a:t>BEZPIECZEŃSTWO WEWNĘTRZNE</a:t>
            </a:r>
          </a:p>
          <a:p>
            <a:pPr algn="ctr">
              <a:lnSpc>
                <a:spcPts val="2312"/>
              </a:lnSpc>
            </a:pPr>
            <a:r>
              <a:rPr lang="en-US" sz="1651">
                <a:solidFill>
                  <a:srgbClr val="000000"/>
                </a:solidFill>
                <a:latin typeface="Open Sans"/>
              </a:rPr>
              <a:t>II stopnia</a:t>
            </a:r>
          </a:p>
          <a:p>
            <a:pPr algn="ctr">
              <a:lnSpc>
                <a:spcPts val="3979"/>
              </a:lnSpc>
            </a:pPr>
            <a:endParaRPr lang="en-US" sz="1651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3979"/>
              </a:lnSpc>
            </a:pPr>
            <a:endParaRPr lang="en-US" sz="1651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3979"/>
              </a:lnSpc>
            </a:pPr>
            <a:endParaRPr lang="en-US" sz="1651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070983" y="0"/>
            <a:ext cx="485517" cy="5328000"/>
            <a:chOff x="0" y="0"/>
            <a:chExt cx="368009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009" cy="3479800"/>
            </a:xfrm>
            <a:custGeom>
              <a:avLst/>
              <a:gdLst/>
              <a:ahLst/>
              <a:cxnLst/>
              <a:rect l="l" t="t" r="r" b="b"/>
              <a:pathLst>
                <a:path w="368009" h="3479800">
                  <a:moveTo>
                    <a:pt x="0" y="0"/>
                  </a:moveTo>
                  <a:lnTo>
                    <a:pt x="368009" y="0"/>
                  </a:lnTo>
                  <a:lnTo>
                    <a:pt x="36800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1812" y="908318"/>
            <a:ext cx="6321657" cy="233343"/>
            <a:chOff x="0" y="0"/>
            <a:chExt cx="4128773" cy="15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28773" cy="152400"/>
            </a:xfrm>
            <a:custGeom>
              <a:avLst/>
              <a:gdLst/>
              <a:ahLst/>
              <a:cxnLst/>
              <a:rect l="l" t="t" r="r" b="b"/>
              <a:pathLst>
                <a:path w="4128773" h="152400">
                  <a:moveTo>
                    <a:pt x="0" y="0"/>
                  </a:moveTo>
                  <a:lnTo>
                    <a:pt x="4128773" y="0"/>
                  </a:lnTo>
                  <a:lnTo>
                    <a:pt x="412877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>
                <a:alpha val="38824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73595" y="908318"/>
            <a:ext cx="6511093" cy="18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4"/>
              </a:lnSpc>
              <a:spcBef>
                <a:spcPct val="0"/>
              </a:spcBef>
            </a:pPr>
            <a:r>
              <a:rPr lang="en-US" sz="1117">
                <a:solidFill>
                  <a:srgbClr val="000000"/>
                </a:solidFill>
                <a:latin typeface="Open Sans Bold"/>
              </a:rPr>
              <a:t>Czas trwania: 4 semestry; uzyskany tytuł: magister ; tryb: stacjonarny i niestacjonarny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5517" y="1365250"/>
            <a:ext cx="6416375" cy="349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46"/>
              </a:lnSpc>
            </a:pPr>
            <a:r>
              <a:rPr lang="pl-PL" sz="1027" dirty="0">
                <a:solidFill>
                  <a:srgbClr val="000000"/>
                </a:solidFill>
                <a:latin typeface="Open Sans Bold"/>
              </a:rPr>
              <a:t>Specjalności:</a:t>
            </a:r>
          </a:p>
          <a:p>
            <a:pPr algn="just">
              <a:lnSpc>
                <a:spcPts val="1570"/>
              </a:lnSpc>
            </a:pPr>
            <a:r>
              <a:rPr lang="pl-PL" sz="924" dirty="0">
                <a:solidFill>
                  <a:srgbClr val="000000"/>
                </a:solidFill>
                <a:latin typeface="Open Sans"/>
              </a:rPr>
              <a:t>• </a:t>
            </a:r>
            <a:r>
              <a:rPr lang="pl-PL" sz="924" dirty="0">
                <a:solidFill>
                  <a:srgbClr val="000000"/>
                </a:solidFill>
                <a:latin typeface="Open Sans Bold"/>
              </a:rPr>
              <a:t>Służby publiczne</a:t>
            </a:r>
          </a:p>
          <a:p>
            <a:pPr algn="just">
              <a:lnSpc>
                <a:spcPts val="1221"/>
              </a:lnSpc>
              <a:spcBef>
                <a:spcPct val="0"/>
              </a:spcBef>
            </a:pPr>
            <a:r>
              <a:rPr lang="pl-PL" sz="872" dirty="0">
                <a:solidFill>
                  <a:srgbClr val="000000"/>
                </a:solidFill>
                <a:latin typeface="Open Sans"/>
              </a:rPr>
              <a:t>Specjalność ta została opracowana z myślą o przygotowaniu kandydatów wyrażających zainteresowanie służbą </a:t>
            </a:r>
            <a:br>
              <a:rPr lang="pl-PL" sz="872" dirty="0">
                <a:solidFill>
                  <a:srgbClr val="000000"/>
                </a:solidFill>
                <a:latin typeface="Open Sans"/>
              </a:rPr>
            </a:br>
            <a:r>
              <a:rPr lang="pl-PL" sz="872" dirty="0">
                <a:solidFill>
                  <a:srgbClr val="000000"/>
                </a:solidFill>
                <a:latin typeface="Open Sans"/>
              </a:rPr>
              <a:t>w formacjach Policji, Państwowej Straży Pożarnej, Straży Granicznej, Służby Celnej, Służby Więziennej, Straży Miejskich </a:t>
            </a:r>
            <a:br>
              <a:rPr lang="pl-PL" sz="872" dirty="0">
                <a:solidFill>
                  <a:srgbClr val="000000"/>
                </a:solidFill>
                <a:latin typeface="Open Sans"/>
              </a:rPr>
            </a:br>
            <a:r>
              <a:rPr lang="pl-PL" sz="872" dirty="0">
                <a:solidFill>
                  <a:srgbClr val="000000"/>
                </a:solidFill>
                <a:latin typeface="Open Sans"/>
              </a:rPr>
              <a:t>i Gminnych, czy też pracy w lokalnych instytucjach i organach zarządzania kryzysowego, a także podmiotów gospodarczych świadczących usługi ochrony osób i mienia, detektywistycznych, czy obrotu specjalnego w tym w strukturach wojskowych. </a:t>
            </a:r>
            <a:br>
              <a:rPr lang="pl-PL" sz="872" dirty="0">
                <a:solidFill>
                  <a:srgbClr val="000000"/>
                </a:solidFill>
                <a:latin typeface="Open Sans"/>
              </a:rPr>
            </a:br>
            <a:r>
              <a:rPr lang="pl-PL" sz="872" dirty="0">
                <a:solidFill>
                  <a:srgbClr val="000000"/>
                </a:solidFill>
                <a:latin typeface="Open Sans"/>
              </a:rPr>
              <a:t>W sektorze usług miękkich warto wyróżnić zarządzanie ryzykiem oraz wielokierunkową obsługę obrotu towarowego </a:t>
            </a:r>
            <a:br>
              <a:rPr lang="pl-PL" sz="872" dirty="0">
                <a:solidFill>
                  <a:srgbClr val="000000"/>
                </a:solidFill>
                <a:latin typeface="Open Sans"/>
              </a:rPr>
            </a:br>
            <a:r>
              <a:rPr lang="pl-PL" sz="872" dirty="0">
                <a:solidFill>
                  <a:srgbClr val="000000"/>
                </a:solidFill>
                <a:latin typeface="Open Sans"/>
              </a:rPr>
              <a:t>w obszarze przygranicznym.</a:t>
            </a:r>
          </a:p>
          <a:p>
            <a:pPr algn="just">
              <a:lnSpc>
                <a:spcPts val="1221"/>
              </a:lnSpc>
              <a:spcBef>
                <a:spcPct val="0"/>
              </a:spcBef>
            </a:pPr>
            <a:r>
              <a:rPr lang="pl-PL" sz="872" dirty="0">
                <a:solidFill>
                  <a:srgbClr val="000000"/>
                </a:solidFill>
                <a:latin typeface="Open Sans"/>
              </a:rPr>
              <a:t>Absolwenci będą dysponować szeroką wiedzą z zakresu przepisów prawnych regulujących funkcjonowania poszczególnych służb. W ramach specjalizacji przyszli kandydaci do pracy w służbach państwowych zostaną również przygotowani z zakresu technik samoobrony i technik interwencyjnych, jak również obsługi broni oraz kursy zawodowe.</a:t>
            </a:r>
          </a:p>
          <a:p>
            <a:pPr algn="just">
              <a:lnSpc>
                <a:spcPts val="1221"/>
              </a:lnSpc>
              <a:spcBef>
                <a:spcPct val="0"/>
              </a:spcBef>
            </a:pPr>
            <a:endParaRPr lang="pl-PL" sz="872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293"/>
              </a:lnSpc>
              <a:spcBef>
                <a:spcPct val="0"/>
              </a:spcBef>
            </a:pPr>
            <a:r>
              <a:rPr lang="pl-PL" sz="924" dirty="0">
                <a:solidFill>
                  <a:srgbClr val="000000"/>
                </a:solidFill>
                <a:latin typeface="Open Sans Bold"/>
              </a:rPr>
              <a:t>• Kryminologia i kryminalistyka</a:t>
            </a:r>
          </a:p>
          <a:p>
            <a:pPr algn="just">
              <a:lnSpc>
                <a:spcPts val="1221"/>
              </a:lnSpc>
              <a:spcBef>
                <a:spcPct val="0"/>
              </a:spcBef>
            </a:pPr>
            <a:r>
              <a:rPr lang="pl-PL" sz="872" dirty="0">
                <a:solidFill>
                  <a:srgbClr val="000000"/>
                </a:solidFill>
                <a:latin typeface="Open Sans"/>
              </a:rPr>
              <a:t>Oferowana na studiach magisterskich specjalność kryminologia i kryminalistyka na kierunku bezpieczeństwo wewnętrzne, to możliwość pogłębienia i oszlifowania nabytej w toku studiów I stopnia wiedzy, umiejętności  i kompetencji. Po ukończeniu edukacji na studiach II stopnia absolwent otrzyma praktyczne przygotowanie do pracy w sektorze społeczno-politycznym, służbach policyjnych, dochodzeniowo – śledczych oraz służbach specjalnych. Będzie umiał wskazać sposoby realizacji czynności operacyjno-rozpoznawczych oraz dochodzeniowo-śledczych. Nauczy się stosować w praktyce wiedzę z zakresu kryminologii i kryminalistyki, pozna zasady współpracy ze służbami państw Unii Europejskiej w zakresie przeciwdziałania                 i zwalczania przestępczości. Będzie wiedział, jak identyfikować zachowania przestępcze oraz negocjować</a:t>
            </a:r>
            <a:r>
              <a:rPr lang="pl-PL" sz="872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 algn="just">
              <a:lnSpc>
                <a:spcPts val="1293"/>
              </a:lnSpc>
              <a:spcBef>
                <a:spcPct val="0"/>
              </a:spcBef>
            </a:pPr>
            <a:endParaRPr lang="en-US" sz="872" dirty="0">
              <a:solidFill>
                <a:srgbClr val="000000"/>
              </a:solidFill>
              <a:latin typeface="Open Sans Bold"/>
            </a:endParaRPr>
          </a:p>
          <a:p>
            <a:pPr algn="just">
              <a:lnSpc>
                <a:spcPts val="1221"/>
              </a:lnSpc>
              <a:spcBef>
                <a:spcPct val="0"/>
              </a:spcBef>
            </a:pPr>
            <a:endParaRPr lang="en-US" sz="872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574"/>
          <a:stretch>
            <a:fillRect/>
          </a:stretch>
        </p:blipFill>
        <p:spPr>
          <a:xfrm>
            <a:off x="1103697" y="-722"/>
            <a:ext cx="5570154" cy="35851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03696" y="3712545"/>
            <a:ext cx="5631889" cy="142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65"/>
              </a:lnSpc>
              <a:spcBef>
                <a:spcPct val="0"/>
              </a:spcBef>
            </a:pPr>
            <a:r>
              <a:rPr lang="pl-PL" sz="975" dirty="0">
                <a:solidFill>
                  <a:srgbClr val="000000"/>
                </a:solidFill>
                <a:latin typeface="Open Sans"/>
              </a:rPr>
              <a:t>Absolwent kierunku Bezpieczeństwo wewnętrzne II stopnia jest przygotowany do pracy administracji publicznej z ukierunkowaniem na jednostki organizacyjne służb państwowych                    i samorządowych odpowiedzialnych za bezpieczeństwo wewnętrzne (Policja, Wojsko, Straż Graniczna, Służba Więzienna, Biuro Ochrony Rządu, Agencja Bezpieczeństwa Wewnętrznego, Straże Miejskie itd.). Może również podjąć zatrudnienie w organizacjach zajmujących się bezpieczeństwem obywateli (np. agencje ochrony, detektywistyczne) i podmiotach gospodarczych oraz zespołach reagowania kryzysowego (np. samorządowe wydziały zarządzania kryzysowego czy obrony cywilnej).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1050" y="0"/>
            <a:ext cx="425450" cy="5328000"/>
            <a:chOff x="0" y="0"/>
            <a:chExt cx="36800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009" cy="3479800"/>
            </a:xfrm>
            <a:custGeom>
              <a:avLst/>
              <a:gdLst/>
              <a:ahLst/>
              <a:cxnLst/>
              <a:rect l="l" t="t" r="r" b="b"/>
              <a:pathLst>
                <a:path w="368009" h="3479800">
                  <a:moveTo>
                    <a:pt x="0" y="0"/>
                  </a:moveTo>
                  <a:lnTo>
                    <a:pt x="368009" y="0"/>
                  </a:lnTo>
                  <a:lnTo>
                    <a:pt x="36800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22447" y="84702"/>
            <a:ext cx="7055820" cy="5111050"/>
            <a:chOff x="0" y="-28575"/>
            <a:chExt cx="9407760" cy="6814734"/>
          </a:xfrm>
        </p:grpSpPr>
        <p:grpSp>
          <p:nvGrpSpPr>
            <p:cNvPr id="5" name="Group 5"/>
            <p:cNvGrpSpPr/>
            <p:nvPr/>
          </p:nvGrpSpPr>
          <p:grpSpPr>
            <a:xfrm>
              <a:off x="446665" y="838920"/>
              <a:ext cx="8428876" cy="311124"/>
              <a:chOff x="0" y="0"/>
              <a:chExt cx="4128773" cy="152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12877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128773" h="152400">
                    <a:moveTo>
                      <a:pt x="0" y="0"/>
                    </a:moveTo>
                    <a:lnTo>
                      <a:pt x="4128773" y="0"/>
                    </a:lnTo>
                    <a:lnTo>
                      <a:pt x="4128773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FF1616">
                  <a:alpha val="64706"/>
                </a:srgbClr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0" y="862804"/>
              <a:ext cx="9407760" cy="244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4"/>
                </a:lnSpc>
                <a:spcBef>
                  <a:spcPct val="0"/>
                </a:spcBef>
              </a:pP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Czas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trwania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: 7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semestrów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;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uzyskany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tytuł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: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inżynier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;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tryb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: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stacjonarny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i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niestacjonarny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50342" y="-28575"/>
              <a:ext cx="5838631" cy="1329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9"/>
                </a:lnSpc>
              </a:pPr>
              <a:r>
                <a:rPr lang="en-US" sz="1806" dirty="0">
                  <a:solidFill>
                    <a:srgbClr val="000000"/>
                  </a:solidFill>
                  <a:latin typeface="Open Sans Bold"/>
                </a:rPr>
                <a:t>TOWAROZNAWSTWO</a:t>
              </a:r>
            </a:p>
            <a:p>
              <a:pPr algn="ctr">
                <a:lnSpc>
                  <a:spcPts val="2094"/>
                </a:lnSpc>
              </a:pPr>
              <a:r>
                <a:rPr lang="en-US" sz="1496" dirty="0">
                  <a:solidFill>
                    <a:srgbClr val="000000"/>
                  </a:solidFill>
                  <a:latin typeface="Open Sans"/>
                </a:rPr>
                <a:t>I </a:t>
              </a:r>
              <a:r>
                <a:rPr lang="en-US" sz="1496" dirty="0" err="1">
                  <a:solidFill>
                    <a:srgbClr val="000000"/>
                  </a:solidFill>
                  <a:latin typeface="Open Sans"/>
                </a:rPr>
                <a:t>stopnia</a:t>
              </a:r>
              <a:endParaRPr lang="en-US" sz="1496" dirty="0">
                <a:solidFill>
                  <a:srgbClr val="000000"/>
                </a:solidFill>
                <a:latin typeface="Open Sans"/>
              </a:endParaRPr>
            </a:p>
            <a:p>
              <a:pPr algn="ctr">
                <a:lnSpc>
                  <a:spcPts val="3544"/>
                </a:lnSpc>
              </a:pPr>
              <a:endParaRPr lang="en-US" sz="1496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5779" y="1192661"/>
              <a:ext cx="8904335" cy="5593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305"/>
                </a:lnSpc>
                <a:spcBef>
                  <a:spcPct val="0"/>
                </a:spcBef>
              </a:pPr>
              <a:r>
                <a:rPr lang="pl-PL" sz="932" dirty="0">
                  <a:solidFill>
                    <a:srgbClr val="000000"/>
                  </a:solidFill>
                  <a:latin typeface="Open Sans Bold"/>
                </a:rPr>
                <a:t>Specjalności:</a:t>
              </a:r>
            </a:p>
            <a:p>
              <a:pPr algn="just">
                <a:lnSpc>
                  <a:spcPts val="324"/>
                </a:lnSpc>
              </a:pPr>
              <a:endParaRPr lang="pl-PL" sz="932" dirty="0">
                <a:solidFill>
                  <a:srgbClr val="000000"/>
                </a:solidFill>
                <a:latin typeface="Open Sans Bold"/>
              </a:endParaRPr>
            </a:p>
            <a:p>
              <a:pPr algn="just">
                <a:lnSpc>
                  <a:spcPts val="1227"/>
                </a:lnSpc>
                <a:spcBef>
                  <a:spcPct val="0"/>
                </a:spcBef>
              </a:pPr>
              <a:r>
                <a:rPr lang="pl-PL" sz="876" dirty="0">
                  <a:solidFill>
                    <a:srgbClr val="000000"/>
                  </a:solidFill>
                  <a:latin typeface="Open Sans"/>
                </a:rPr>
                <a:t>• </a:t>
              </a:r>
              <a:r>
                <a:rPr lang="pl-PL" sz="876" dirty="0">
                  <a:solidFill>
                    <a:srgbClr val="000000"/>
                  </a:solidFill>
                  <a:latin typeface="Open Sans Bold"/>
                </a:rPr>
                <a:t>Towaroznawstwo produktów rolnych i żywnościowych</a:t>
              </a:r>
            </a:p>
            <a:p>
              <a:pPr algn="just">
                <a:lnSpc>
                  <a:spcPts val="1155"/>
                </a:lnSpc>
                <a:spcBef>
                  <a:spcPct val="0"/>
                </a:spcBef>
              </a:pPr>
              <a:r>
                <a:rPr lang="pl-PL" sz="825" dirty="0">
                  <a:solidFill>
                    <a:srgbClr val="000000"/>
                  </a:solidFill>
                  <a:latin typeface="Open Sans"/>
                </a:rPr>
                <a:t>Profil ukierunkowany jest na wszechstronne przygotowanie menedżerów jakości produktów rolno-spożywczych.  Absolwenci tej specjalności stają się specjalistami, znajdującymi zatrudnienie jako towaroznawcy lub menedżerowie w przedsiębiorstwach branży spożywczej, w oddziałach kontroli towarowo-celnej, w placówkach zajmujących się projektowaniem, ochroną i kontrolą jakości, opracowywaniem standardów i atestacją wyrobów</a:t>
              </a:r>
            </a:p>
            <a:p>
              <a:pPr algn="just">
                <a:lnSpc>
                  <a:spcPts val="447"/>
                </a:lnSpc>
              </a:pPr>
              <a:r>
                <a:rPr lang="pl-PL" sz="876" dirty="0">
                  <a:solidFill>
                    <a:srgbClr val="000000"/>
                  </a:solidFill>
                  <a:latin typeface="Open Sans"/>
                </a:rPr>
                <a:t> </a:t>
              </a:r>
            </a:p>
            <a:p>
              <a:pPr algn="just">
                <a:lnSpc>
                  <a:spcPts val="1227"/>
                </a:lnSpc>
                <a:spcBef>
                  <a:spcPct val="0"/>
                </a:spcBef>
              </a:pPr>
              <a:r>
                <a:rPr lang="pl-PL" sz="876" dirty="0">
                  <a:solidFill>
                    <a:srgbClr val="000000"/>
                  </a:solidFill>
                  <a:latin typeface="Open Sans Bold"/>
                </a:rPr>
                <a:t>• Ekonomika i organizacja logistyki w towaroznawstwie</a:t>
              </a:r>
            </a:p>
            <a:p>
              <a:pPr algn="just">
                <a:lnSpc>
                  <a:spcPts val="1155"/>
                </a:lnSpc>
                <a:spcBef>
                  <a:spcPct val="0"/>
                </a:spcBef>
              </a:pPr>
              <a:r>
                <a:rPr lang="pl-PL" sz="825" dirty="0">
                  <a:solidFill>
                    <a:srgbClr val="000000"/>
                  </a:solidFill>
                  <a:latin typeface="Open Sans"/>
                </a:rPr>
                <a:t>Profil ukierunkowany jest na przygotowanie absolwentów w zakresie ekonomicznym, czyli pod względem badania zachowania podmiotów w sferze produkcji, podziału i wymiany oraz konsumpcji dóbr. Specjalność ta przygotowuje również specjalistów w dziedzinie organizacji logistyki. Działania logistyczne mogą obejmować: obsługę klienta, prognozowanie popytu, przepływ informacji, kontrolę zapasów, realizowanie zamówień, procesy zaopatrzeniowe, gospodarowanie odpadami, transport oraz wiele innych czynników                        w przemyśle rolno – spożywczym.</a:t>
              </a:r>
            </a:p>
            <a:p>
              <a:pPr algn="just">
                <a:lnSpc>
                  <a:spcPts val="447"/>
                </a:lnSpc>
              </a:pPr>
              <a:r>
                <a:rPr lang="pl-PL" sz="876" dirty="0">
                  <a:solidFill>
                    <a:srgbClr val="000000"/>
                  </a:solidFill>
                  <a:latin typeface="Open Sans"/>
                </a:rPr>
                <a:t> </a:t>
              </a:r>
            </a:p>
            <a:p>
              <a:pPr algn="just">
                <a:lnSpc>
                  <a:spcPts val="1227"/>
                </a:lnSpc>
                <a:spcBef>
                  <a:spcPct val="0"/>
                </a:spcBef>
              </a:pPr>
              <a:r>
                <a:rPr lang="pl-PL" sz="876" dirty="0">
                  <a:solidFill>
                    <a:srgbClr val="000000"/>
                  </a:solidFill>
                  <a:latin typeface="Open Sans Bold"/>
                </a:rPr>
                <a:t>• Towaroznawstwo produktów mleczarskich i przetwórstwo mleka </a:t>
              </a:r>
            </a:p>
            <a:p>
              <a:pPr algn="just">
                <a:lnSpc>
                  <a:spcPts val="1155"/>
                </a:lnSpc>
                <a:spcBef>
                  <a:spcPct val="0"/>
                </a:spcBef>
              </a:pPr>
              <a:r>
                <a:rPr lang="pl-PL" sz="825" dirty="0">
                  <a:solidFill>
                    <a:srgbClr val="000000"/>
                  </a:solidFill>
                  <a:latin typeface="Open Sans"/>
                </a:rPr>
                <a:t>Program dotyczy zagadnień związanych z oceną właściwości fizykochemicznych mleka, jego jakości higienicznej oraz z kierunkami jego przetwarzania. Obejmuje ocenę jakości wytworzonych produktów mleczarskich pod kątem zgodności z obowiązującymi regulacjami prawnymi. Absolwenci posiadają wiedzę w zakresie regulacji prawnych przetwórstwa mleczarskiego, procesów technologicznych stosowanych w przetwórstwie, oceny towaroznawczej mleka spożywczego, przetworów mlecznych, produktów pomocniczych oraz czynników technologicznych wpływających na ich jakość, oceny jakości mleka i jego przydatność do przetwórstwa, oraz wiele innych.</a:t>
              </a:r>
            </a:p>
            <a:p>
              <a:pPr algn="just">
                <a:lnSpc>
                  <a:spcPts val="420"/>
                </a:lnSpc>
              </a:pPr>
              <a:endParaRPr lang="pl-PL" sz="825" dirty="0">
                <a:solidFill>
                  <a:srgbClr val="000000"/>
                </a:solidFill>
                <a:latin typeface="Open Sans"/>
              </a:endParaRPr>
            </a:p>
            <a:p>
              <a:pPr algn="just">
                <a:lnSpc>
                  <a:spcPts val="1227"/>
                </a:lnSpc>
                <a:spcBef>
                  <a:spcPct val="0"/>
                </a:spcBef>
              </a:pPr>
              <a:r>
                <a:rPr lang="pl-PL" sz="876" dirty="0">
                  <a:solidFill>
                    <a:srgbClr val="000000"/>
                  </a:solidFill>
                  <a:latin typeface="Open Sans Bold"/>
                </a:rPr>
                <a:t>• Zarządzanie jakością w przedsiębiorstwie </a:t>
              </a:r>
            </a:p>
            <a:p>
              <a:pPr algn="just">
                <a:lnSpc>
                  <a:spcPts val="1155"/>
                </a:lnSpc>
                <a:spcBef>
                  <a:spcPct val="0"/>
                </a:spcBef>
              </a:pPr>
              <a:r>
                <a:rPr lang="pl-PL" sz="825" dirty="0">
                  <a:solidFill>
                    <a:srgbClr val="000000"/>
                  </a:solidFill>
                  <a:latin typeface="Open Sans"/>
                </a:rPr>
                <a:t>Zarządzanie jakością w produkcji i usługach w szczególności w przemyśle rolno – spożywczym. W ramach specjalności studenci zdobędą wiedzę  z zakresu zarządzania organizacją, z uwzględnieniem perspektywy projakościowej, roli członków zespołu w podnoszeniu jakości produktów i usług, kosztów zarządzania jakością. Absolwent specjalności znajdzie zatrudnienie jako audytor wewnętrznego                                    i zewnętrznego systemu jakości lub członek zespołu ds. opracowania i wdrażania systemów jakości, czy pełnomocnik ds. jakości. Studia pozwalają na zdobycie kompetencji do projektowania, wdrażania, przeprowadzania audytu systemów zarządzania jakością oraz ocenę usług i produktów za pomocą specjalistycznych programów informatycznych. Program kształcenia obejmuje zajęcia dotyczące systemów kontroli jakości w procesach produkcyjnych, metod i technik badań materiałów oraz inżynierii utrzymania maszyn.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5530" y="0"/>
            <a:ext cx="6472049" cy="36405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5530" y="3989596"/>
            <a:ext cx="6472049" cy="88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77"/>
              </a:lnSpc>
              <a:spcBef>
                <a:spcPct val="0"/>
              </a:spcBef>
            </a:pPr>
            <a:r>
              <a:rPr lang="pl-PL" sz="1050" dirty="0">
                <a:solidFill>
                  <a:srgbClr val="000000"/>
                </a:solidFill>
                <a:latin typeface="Open Sans"/>
              </a:rPr>
              <a:t>Studia na kierunku Towaroznawstwo przygotowują specjalistów z zakresu: towaroznawstwa </a:t>
            </a:r>
            <a:br>
              <a:rPr lang="pl-PL" sz="1050" dirty="0">
                <a:solidFill>
                  <a:srgbClr val="000000"/>
                </a:solidFill>
                <a:latin typeface="Open Sans"/>
              </a:rPr>
            </a:br>
            <a:r>
              <a:rPr lang="pl-PL" sz="1050" dirty="0">
                <a:solidFill>
                  <a:srgbClr val="000000"/>
                </a:solidFill>
                <a:latin typeface="Open Sans"/>
              </a:rPr>
              <a:t>i zarządzana jakością, aparatury i inżynierii procesów </a:t>
            </a:r>
            <a:r>
              <a:rPr lang="pl-PL" sz="1100" dirty="0">
                <a:solidFill>
                  <a:srgbClr val="000000"/>
                </a:solidFill>
                <a:latin typeface="Open Sans"/>
              </a:rPr>
              <a:t>produkcyjnych</a:t>
            </a:r>
            <a:r>
              <a:rPr lang="pl-PL" sz="1050" dirty="0">
                <a:solidFill>
                  <a:srgbClr val="000000"/>
                </a:solidFill>
                <a:latin typeface="Open Sans"/>
              </a:rPr>
              <a:t>, a także zarządzania zasobami ludzkimi w przemyśle oraz w małych i średnich przedsiębiorstwach. Specjalistów posiadających umiejętności oceny doboru materiałów inżynierskich i technologii do różnych zastosowań oraz oceny własności produktów.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2D06A05-1F3C-4B29-9809-2A763D259E19}"/>
              </a:ext>
            </a:extLst>
          </p:cNvPr>
          <p:cNvSpPr/>
          <p:nvPr/>
        </p:nvSpPr>
        <p:spPr>
          <a:xfrm>
            <a:off x="1889124" y="-9019470"/>
            <a:ext cx="630872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b="1" dirty="0">
                <a:latin typeface="OpenSans-Bold"/>
              </a:rPr>
              <a:t>SPECJALNOŚĆ: RACHUNKOWOŚĆ I FINANSE W JEDNOSTKACH GOSPODARCZYCH</a:t>
            </a:r>
          </a:p>
          <a:p>
            <a:r>
              <a:rPr lang="pl-PL" sz="900" dirty="0">
                <a:latin typeface="OpenSans"/>
              </a:rPr>
              <a:t>Po ukończeniu studiów I stopnia absolwent posiada wiedzę z zakresu organizacji, funkcjonowania i finansowania</a:t>
            </a:r>
          </a:p>
          <a:p>
            <a:r>
              <a:rPr lang="pl-PL" sz="900" dirty="0">
                <a:latin typeface="OpenSans"/>
              </a:rPr>
              <a:t>jednostek gospodarczych o różnych formach organizacyjno-prawnych. W zakres jego wiedzy wchodzą: znajomość</a:t>
            </a:r>
          </a:p>
          <a:p>
            <a:r>
              <a:rPr lang="pl-PL" sz="900" dirty="0">
                <a:latin typeface="OpenSans"/>
              </a:rPr>
              <a:t>zagadnień organizacji i prowadzenia rachunkowości w jednostkach gospodarczych i jednostkach sektora finansów</a:t>
            </a:r>
          </a:p>
          <a:p>
            <a:r>
              <a:rPr lang="pl-PL" sz="900" dirty="0">
                <a:latin typeface="OpenSans"/>
              </a:rPr>
              <a:t>publicznych, ewidencji operacji gospodarczych, identyfikacji, wyceny i rozliczania kosztów oraz prezentacji rezultatów</a:t>
            </a:r>
          </a:p>
          <a:p>
            <a:r>
              <a:rPr lang="pl-PL" sz="900" dirty="0">
                <a:latin typeface="OpenSans"/>
              </a:rPr>
              <a:t>działalności jednostki gospodarczej w sprawozdaniu finansowym. Absolwent specjalności zna zagadnienia prawa</a:t>
            </a:r>
          </a:p>
          <a:p>
            <a:r>
              <a:rPr lang="pl-PL" sz="900" dirty="0">
                <a:latin typeface="OpenSans"/>
              </a:rPr>
              <a:t>finansowego, z zakresu finansów przedsiębiorstw, w tym zasad kształtowania przez nie polityki finansowej i źródeł</a:t>
            </a:r>
          </a:p>
          <a:p>
            <a:r>
              <a:rPr lang="pl-PL" sz="900" dirty="0">
                <a:latin typeface="OpenSans"/>
              </a:rPr>
              <a:t>finansowania ich działalności. Nabyte przez absolwenta umiejętności umożliwiają samodzielne interpretowanie</a:t>
            </a:r>
          </a:p>
          <a:p>
            <a:r>
              <a:rPr lang="pl-PL" sz="900" dirty="0">
                <a:latin typeface="OpenSans"/>
              </a:rPr>
              <a:t>informacji zawartych w sprawozdaniu finansowym jednostki - umiejętności te są szczególnie przydatne do</a:t>
            </a:r>
          </a:p>
          <a:p>
            <a:r>
              <a:rPr lang="pl-PL" sz="900" dirty="0">
                <a:latin typeface="OpenSans"/>
              </a:rPr>
              <a:t>opracowania strategii jej działalności. Absolwent specjalności potrafi też rozpoznawać ryzyko gospodarcze, w tym</a:t>
            </a:r>
          </a:p>
          <a:p>
            <a:r>
              <a:rPr lang="pl-PL" sz="900" dirty="0">
                <a:latin typeface="OpenSans"/>
              </a:rPr>
              <a:t>kredytowe, monitorować je i ograniczać. Absolwent studiów I stopnia specjalności rachunkowość i finanse</a:t>
            </a:r>
          </a:p>
          <a:p>
            <a:r>
              <a:rPr lang="pl-PL" sz="900" dirty="0">
                <a:latin typeface="OpenSans"/>
              </a:rPr>
              <a:t>w jednostkach gospodarczych jest przygotowany do pracy w działach finansowo-księgowych różnych podmiotów</a:t>
            </a:r>
          </a:p>
          <a:p>
            <a:r>
              <a:rPr lang="pl-PL" sz="900" dirty="0">
                <a:latin typeface="OpenSans"/>
              </a:rPr>
              <a:t>prowadzących działalność gospodarczą, w służbach doradczych, bankach i jednostkach sektora finansów publicznych.</a:t>
            </a:r>
          </a:p>
          <a:p>
            <a:r>
              <a:rPr lang="pl-PL" sz="900" b="1" dirty="0">
                <a:latin typeface="OpenSans-Bold"/>
              </a:rPr>
              <a:t>SPECJALNOŚĆ: RZECZOZNAWSTWO MA JĄTKOWE I OBRÓT NIERUCHOMOŚCIAMI</a:t>
            </a:r>
          </a:p>
          <a:p>
            <a:r>
              <a:rPr lang="pl-PL" sz="900" dirty="0">
                <a:latin typeface="OpenSans"/>
              </a:rPr>
              <a:t>Wiedza uzyskana w procesie kształcenia przygotuje absolwenta do podjęcia praktyki zawodowej w celu uzyskania</a:t>
            </a:r>
          </a:p>
          <a:p>
            <a:r>
              <a:rPr lang="pl-PL" sz="900" dirty="0">
                <a:latin typeface="OpenSans"/>
              </a:rPr>
              <a:t>uprawnień w zakresie szacowania nieruchomości. Absolwent posiada wszechstronną i poszerzoną wiedzę z zakresu</a:t>
            </a:r>
          </a:p>
          <a:p>
            <a:r>
              <a:rPr lang="pl-PL" sz="900" dirty="0">
                <a:latin typeface="OpenSans"/>
              </a:rPr>
              <a:t>prawa i rynku nieruchomości oraz zasobów nieruchomości, metod badania i oceny zjawisk zachodzących w różnych</a:t>
            </a:r>
          </a:p>
          <a:p>
            <a:r>
              <a:rPr lang="pl-PL" sz="900" dirty="0">
                <a:latin typeface="OpenSans"/>
              </a:rPr>
              <a:t>segmentach rynku nieruchomości. Ponadto posiada umiejętności oceny i zastosowania metod analitycznych do</a:t>
            </a:r>
          </a:p>
          <a:p>
            <a:r>
              <a:rPr lang="pl-PL" sz="900" dirty="0">
                <a:latin typeface="OpenSans"/>
              </a:rPr>
              <a:t>badania procesów dotyczących rynku nieruchomości i zasobów nieruchomości będących własnością Skarbu Państwa,</a:t>
            </a:r>
          </a:p>
          <a:p>
            <a:r>
              <a:rPr lang="pl-PL" sz="900" dirty="0">
                <a:latin typeface="OpenSans"/>
              </a:rPr>
              <a:t>jednostek samorządu terytorialnego, innych osób prawnych i osób fizycznych. Absolwent posiada umiejętności oceny</a:t>
            </a:r>
          </a:p>
          <a:p>
            <a:r>
              <a:rPr lang="pl-PL" sz="900" dirty="0">
                <a:latin typeface="OpenSans"/>
              </a:rPr>
              <a:t>i prognozowania procesów w skali mikro i makroekonomicznej oraz świadczenia usług doradczych w zakresie</a:t>
            </a:r>
          </a:p>
          <a:p>
            <a:r>
              <a:rPr lang="pl-PL" sz="900" dirty="0">
                <a:latin typeface="OpenSans"/>
              </a:rPr>
              <a:t>gospodarki nieruchomościami, szacowania nieruchomości oraz podejmowania decyzji w zakresie nabycia lub</a:t>
            </a:r>
          </a:p>
          <a:p>
            <a:r>
              <a:rPr lang="pl-PL" sz="900" dirty="0">
                <a:latin typeface="OpenSans"/>
              </a:rPr>
              <a:t>sprzedaży nieruchomości.</a:t>
            </a:r>
            <a:endParaRPr lang="pl-PL" sz="9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94FBE7E-DB98-45D8-8504-7709919E9AED}"/>
              </a:ext>
            </a:extLst>
          </p:cNvPr>
          <p:cNvSpPr/>
          <p:nvPr/>
        </p:nvSpPr>
        <p:spPr>
          <a:xfrm>
            <a:off x="193715" y="1065090"/>
            <a:ext cx="69342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000" b="1" dirty="0">
                <a:latin typeface="OpenSans-Bold"/>
              </a:rPr>
              <a:t>Specjalności:</a:t>
            </a:r>
          </a:p>
          <a:p>
            <a:pPr algn="just"/>
            <a:endParaRPr lang="pl-PL" sz="1000" b="1" dirty="0">
              <a:latin typeface="OpenSans-Bold"/>
            </a:endParaRPr>
          </a:p>
          <a:p>
            <a:pPr algn="just"/>
            <a:r>
              <a:rPr lang="pl-PL" sz="1000" b="1" dirty="0">
                <a:latin typeface="OpenSans-Bold"/>
              </a:rPr>
              <a:t>Rachunkowość i finanse w jednostkach gospodarczych</a:t>
            </a:r>
          </a:p>
          <a:p>
            <a:pPr algn="just"/>
            <a:r>
              <a:rPr lang="pl-PL" sz="1000" dirty="0">
                <a:latin typeface="OpenSans"/>
              </a:rPr>
              <a:t>Po ukończeniu studiów I stopnia absolwent posiada wiedzę z zakresu organizacji, funkcjonowania i finansowania jednostek gospodarczych o różnych formach organizacyjno-prawnych. W zakres jego wiedzy wchodzą: znajomość zagadnień organizacji </a:t>
            </a:r>
            <a:br>
              <a:rPr lang="pl-PL" sz="1000" dirty="0">
                <a:latin typeface="OpenSans"/>
              </a:rPr>
            </a:br>
            <a:r>
              <a:rPr lang="pl-PL" sz="1000" dirty="0">
                <a:latin typeface="OpenSans"/>
              </a:rPr>
              <a:t>i prowadzenia rachunkowości w jednostkach gospodarczych i jednostkach sektora finansów publicznych, ewidencji operacji gospodarczych, identyfikacji, wyceny i rozliczania kosztów oraz prezentacji rezultatów działalności jednostki gospodarczej </a:t>
            </a:r>
            <a:br>
              <a:rPr lang="pl-PL" sz="1000" dirty="0">
                <a:latin typeface="OpenSans"/>
              </a:rPr>
            </a:br>
            <a:r>
              <a:rPr lang="pl-PL" sz="1000" dirty="0">
                <a:latin typeface="OpenSans"/>
              </a:rPr>
              <a:t>w sprawozdaniu finansowym. Absolwent specjalności zna zagadnienia prawa finansowego, </a:t>
            </a:r>
            <a:br>
              <a:rPr lang="pl-PL" sz="1000" dirty="0">
                <a:latin typeface="OpenSans"/>
              </a:rPr>
            </a:br>
            <a:r>
              <a:rPr lang="pl-PL" sz="1000" dirty="0">
                <a:latin typeface="OpenSans"/>
              </a:rPr>
              <a:t>z zakresu finansów przedsiębiorstw, w tym zasad kształtowania przez nie polityki finansowej i źródeł finansowania ich działalności. Nabyte przez absolwenta umiejętności umożliwiają samodzielne interpretowanie informacji zawartych </a:t>
            </a:r>
            <a:br>
              <a:rPr lang="pl-PL" sz="1000" dirty="0">
                <a:latin typeface="OpenSans"/>
              </a:rPr>
            </a:br>
            <a:r>
              <a:rPr lang="pl-PL" sz="1000" dirty="0">
                <a:latin typeface="OpenSans"/>
              </a:rPr>
              <a:t>w sprawozdaniu finansowym jednostki - umiejętności te są szczególnie przydatne do opracowania strategii jej działalności. Absolwent specjalności potrafi też rozpoznawać ryzyko gospodarcze, w tym kredytowe, monitorować je i ograniczać. Absolwent studiów I stopnia specjalności rachunkowość i finanse w jednostkach gospodarczych jest przygotowany do pracy w działach finansowo-księgowych różnych podmiotów prowadzących działalność gospodarczą, w służbach doradczych, bankach i jednostkach sektora finansów publicznych.</a:t>
            </a:r>
          </a:p>
          <a:p>
            <a:pPr algn="just"/>
            <a:endParaRPr lang="pl-PL" sz="1000" dirty="0">
              <a:latin typeface="OpenSans"/>
            </a:endParaRPr>
          </a:p>
          <a:p>
            <a:pPr algn="just"/>
            <a:r>
              <a:rPr lang="pl-PL" sz="1000" b="1" dirty="0">
                <a:latin typeface="OpenSans-Bold"/>
              </a:rPr>
              <a:t>Rzeczoznawstwo majątkowe i obrót nieruchomościami</a:t>
            </a:r>
          </a:p>
          <a:p>
            <a:pPr algn="just"/>
            <a:r>
              <a:rPr lang="pl-PL" sz="1000" dirty="0">
                <a:latin typeface="OpenSans"/>
              </a:rPr>
              <a:t>Wiedza uzyskana w procesie kształcenia przygotuje absolwenta do podjęcia praktyki zawodowej w celu uzyskania uprawnień </a:t>
            </a:r>
            <a:br>
              <a:rPr lang="pl-PL" sz="1000" dirty="0">
                <a:latin typeface="OpenSans"/>
              </a:rPr>
            </a:br>
            <a:r>
              <a:rPr lang="pl-PL" sz="1000" dirty="0">
                <a:latin typeface="OpenSans"/>
              </a:rPr>
              <a:t>w zakresie szacowania nieruchomości. Absolwent posiada wszechstronną i poszerzoną wiedzę z zakresu prawa </a:t>
            </a:r>
            <a:br>
              <a:rPr lang="pl-PL" sz="1000" dirty="0">
                <a:latin typeface="OpenSans"/>
              </a:rPr>
            </a:br>
            <a:r>
              <a:rPr lang="pl-PL" sz="1000" dirty="0">
                <a:latin typeface="OpenSans"/>
              </a:rPr>
              <a:t>i rynku nieruchomości oraz zasobów nieruchomości, metod badania i oceny zjawisk zachodzących w różnych segmentach rynku nieruchomości. Ponadto posiada umiejętności oceny i zastosowania metod analitycznych do badania procesów dotyczących rynku nieruchomości i zasobów nieruchomości będących własnością Skarbu Państwa, jednostek samorządu terytorialnego, innych osób prawnych i osób fizycznych. Absolwent posiada umiejętności oceny i prognozowania procesów w skali mikro i makroekonomicznej oraz świadczenia usług doradczych w zakresie gospodarki nieruchomościami, szacowania nieruchomości oraz podejmowania decyzji w zakresie nabycia lub sprzedaży nieruchomości.</a:t>
            </a:r>
            <a:endParaRPr lang="pl-PL" sz="10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4DF179-DB54-4342-AFE8-D8661139BFE0}"/>
              </a:ext>
            </a:extLst>
          </p:cNvPr>
          <p:cNvSpPr/>
          <p:nvPr/>
        </p:nvSpPr>
        <p:spPr>
          <a:xfrm>
            <a:off x="2178050" y="69850"/>
            <a:ext cx="3778250" cy="6612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529"/>
              </a:lnSpc>
            </a:pPr>
            <a:r>
              <a:rPr lang="pl-PL" dirty="0">
                <a:solidFill>
                  <a:srgbClr val="000000"/>
                </a:solidFill>
                <a:latin typeface="Open Sans Bold"/>
              </a:rPr>
              <a:t>EKONOMIA </a:t>
            </a:r>
            <a:r>
              <a:rPr lang="pl-PL" sz="1100" i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 w organizacji</a:t>
            </a:r>
            <a:endParaRPr lang="en-US" sz="1100" i="1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>
              <a:lnSpc>
                <a:spcPts val="2094"/>
              </a:lnSpc>
            </a:pPr>
            <a:r>
              <a:rPr lang="en-US" sz="1400" dirty="0">
                <a:solidFill>
                  <a:srgbClr val="000000"/>
                </a:solidFill>
                <a:latin typeface="Open Sans"/>
              </a:rPr>
              <a:t>I </a:t>
            </a:r>
            <a:r>
              <a:rPr lang="en-US" sz="1400" dirty="0" err="1">
                <a:solidFill>
                  <a:srgbClr val="000000"/>
                </a:solidFill>
                <a:latin typeface="Open Sans"/>
              </a:rPr>
              <a:t>stopnia</a:t>
            </a:r>
            <a:endParaRPr lang="en-US" sz="14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A579ADFB-B375-45B8-BC00-3C7B287E04F7}"/>
              </a:ext>
            </a:extLst>
          </p:cNvPr>
          <p:cNvSpPr/>
          <p:nvPr/>
        </p:nvSpPr>
        <p:spPr>
          <a:xfrm>
            <a:off x="806451" y="779114"/>
            <a:ext cx="5791200" cy="233343"/>
          </a:xfrm>
          <a:custGeom>
            <a:avLst/>
            <a:gdLst/>
            <a:ahLst/>
            <a:cxnLst/>
            <a:rect l="l" t="t" r="r" b="b"/>
            <a:pathLst>
              <a:path w="4128773" h="152400">
                <a:moveTo>
                  <a:pt x="0" y="0"/>
                </a:moveTo>
                <a:lnTo>
                  <a:pt x="4128773" y="0"/>
                </a:lnTo>
                <a:lnTo>
                  <a:pt x="4128773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C000">
              <a:alpha val="64706"/>
            </a:srgbClr>
          </a:solidFill>
        </p:spPr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C0FE9CC-6BA2-45EA-94E1-67F9F760FB50}"/>
              </a:ext>
            </a:extLst>
          </p:cNvPr>
          <p:cNvSpPr/>
          <p:nvPr/>
        </p:nvSpPr>
        <p:spPr>
          <a:xfrm>
            <a:off x="364547" y="734878"/>
            <a:ext cx="6675005" cy="285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64"/>
              </a:lnSpc>
              <a:spcBef>
                <a:spcPct val="0"/>
              </a:spcBef>
            </a:pPr>
            <a:r>
              <a:rPr lang="en-US" sz="11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Czas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trwania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pl-PL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semestrów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; </a:t>
            </a:r>
            <a:r>
              <a:rPr lang="en-US" sz="11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uzyskany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tytuł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pl-PL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licencjat 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; </a:t>
            </a:r>
            <a:r>
              <a:rPr lang="en-US" sz="11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tryb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en-US" sz="11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stacjonarny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niestacjonarny</a:t>
            </a:r>
            <a:r>
              <a:rPr lang="en-US" sz="11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E7DF73A-FD6D-4F9E-9C53-DEC5723872E4}"/>
              </a:ext>
            </a:extLst>
          </p:cNvPr>
          <p:cNvSpPr/>
          <p:nvPr/>
        </p:nvSpPr>
        <p:spPr>
          <a:xfrm rot="16200000">
            <a:off x="4738076" y="2478199"/>
            <a:ext cx="5321302" cy="364899"/>
          </a:xfrm>
          <a:custGeom>
            <a:avLst/>
            <a:gdLst/>
            <a:ahLst/>
            <a:cxnLst/>
            <a:rect l="l" t="t" r="r" b="b"/>
            <a:pathLst>
              <a:path w="4128773" h="152400">
                <a:moveTo>
                  <a:pt x="0" y="0"/>
                </a:moveTo>
                <a:lnTo>
                  <a:pt x="4128773" y="0"/>
                </a:lnTo>
                <a:lnTo>
                  <a:pt x="4128773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C000"/>
          </a:solidFill>
        </p:spPr>
      </p:sp>
    </p:spTree>
    <p:extLst>
      <p:ext uri="{BB962C8B-B14F-4D97-AF65-F5344CB8AC3E}">
        <p14:creationId xmlns:p14="http://schemas.microsoft.com/office/powerpoint/2010/main" val="6198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1DD7FF4-FE3E-48A7-9A35-D0C89E3B61E9}"/>
              </a:ext>
            </a:extLst>
          </p:cNvPr>
          <p:cNvSpPr/>
          <p:nvPr/>
        </p:nvSpPr>
        <p:spPr>
          <a:xfrm>
            <a:off x="730250" y="3346450"/>
            <a:ext cx="6324600" cy="1730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Kształcenie na Kierunku Ekonomia ma na celu uzyskanie przez studenta ogólnej wiedzy </a:t>
            </a:r>
            <a:b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 zakresu nauk społecznych. Absolwent jest przygotowany do podejmowania pracy m.in. na stanowiskach analityków, doradców finansowych, doradców w sprawach zarządzania projektami gospodarczymi, specjalistów w zakresie rachunkowości, handlu i usług, turystyki, logistyki </a:t>
            </a:r>
            <a:b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 przedsiębiorstwie, międzynarodowych stosunków ekonomicznych, pośrednictwa </a:t>
            </a:r>
            <a:b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 zarządzania nieruchomościami. Potrafi stosować nowoczesne metody obliczeniowe oraz pozyskiwać </a:t>
            </a:r>
            <a:b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 analizować informacje potrzebne przy podejmowaniu decyzji operacyjnych. Łączy umiejętności identyfikacji i analizy zjawisk ekonomicznych z wiedzą pozwalającą wypracować metody oraz techniki wykorzystania ich w działalności gospodarczej. Absolwent jest przygotowany do podjęcia kształcenia na studiach drugiego stopnia.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4E74B83-E401-45E2-BC2B-68701A0AD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0" r="-2266" b="2128"/>
          <a:stretch/>
        </p:blipFill>
        <p:spPr>
          <a:xfrm>
            <a:off x="806450" y="0"/>
            <a:ext cx="6324600" cy="32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3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A516BC9-DF41-4A30-9342-61D5E190FD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r="6137"/>
          <a:stretch/>
        </p:blipFill>
        <p:spPr>
          <a:xfrm>
            <a:off x="0" y="-2033"/>
            <a:ext cx="7556500" cy="53233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A1510D1-23AA-4070-A423-F3A116554BAB}"/>
              </a:ext>
            </a:extLst>
          </p:cNvPr>
          <p:cNvSpPr/>
          <p:nvPr/>
        </p:nvSpPr>
        <p:spPr>
          <a:xfrm>
            <a:off x="390814" y="304691"/>
            <a:ext cx="4935967" cy="382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389"/>
              </a:lnSpc>
            </a:pPr>
            <a:r>
              <a:rPr lang="pl-PL" b="1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ZAPRASZAMY NA STUDIA PODYPLOMOWE</a:t>
            </a:r>
            <a:endParaRPr lang="en-US" b="1" dirty="0">
              <a:solidFill>
                <a:srgbClr val="00000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445671A-52F3-4100-8744-761AC0FA5252}"/>
              </a:ext>
            </a:extLst>
          </p:cNvPr>
          <p:cNvSpPr/>
          <p:nvPr/>
        </p:nvSpPr>
        <p:spPr>
          <a:xfrm>
            <a:off x="120650" y="3803650"/>
            <a:ext cx="7162800" cy="990600"/>
          </a:xfrm>
          <a:prstGeom prst="rect">
            <a:avLst/>
          </a:prstGeom>
          <a:solidFill>
            <a:srgbClr val="FFFF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AAD2EBB-18F0-42BD-8879-FDA0D08CF309}"/>
              </a:ext>
            </a:extLst>
          </p:cNvPr>
          <p:cNvSpPr/>
          <p:nvPr/>
        </p:nvSpPr>
        <p:spPr>
          <a:xfrm>
            <a:off x="390814" y="908050"/>
            <a:ext cx="7162800" cy="416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3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Agrotronika</a:t>
            </a:r>
            <a:r>
              <a:rPr lang="pl-PL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 rolnictwo precyzyjne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Pszczelarstwo z przetwórstwem produktów pszczelich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Odnawialne zasoby i źródła energii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Ochrona danych osobowych i bezpieczeństwo informacji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Pedagogika opiekuńczo - wychowawcza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Rolnictwo</a:t>
            </a:r>
          </a:p>
          <a:p>
            <a:pPr>
              <a:lnSpc>
                <a:spcPct val="150000"/>
              </a:lnSpc>
            </a:pPr>
            <a:r>
              <a:rPr lang="pl-PL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oraz wiele innych!</a:t>
            </a:r>
          </a:p>
          <a:p>
            <a:pPr algn="ctr">
              <a:lnSpc>
                <a:spcPct val="150000"/>
              </a:lnSpc>
            </a:pPr>
            <a:endParaRPr lang="pl-PL" sz="1400" dirty="0">
              <a:latin typeface="Montserrat"/>
            </a:endParaRPr>
          </a:p>
          <a:p>
            <a:pPr algn="ctr">
              <a:lnSpc>
                <a:spcPct val="150000"/>
              </a:lnSpc>
            </a:pPr>
            <a:endParaRPr lang="pl-PL" sz="1400" dirty="0">
              <a:latin typeface="Montserrat"/>
            </a:endParaRPr>
          </a:p>
          <a:p>
            <a:endParaRPr lang="pl-PL" sz="1400" dirty="0">
              <a:latin typeface="Montserrat"/>
            </a:endParaRPr>
          </a:p>
          <a:p>
            <a:endParaRPr lang="pl-PL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Pełna oferta studiów podyplomowych, kursów oraz szkoleń na stronie : </a:t>
            </a:r>
            <a:r>
              <a:rPr lang="pl-PL" sz="1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3"/>
              </a:rPr>
              <a:t>www.masn.edu.pl</a:t>
            </a:r>
            <a:r>
              <a:rPr lang="pl-PL" sz="1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w zakładce: studia podyplomowe.</a:t>
            </a:r>
          </a:p>
          <a:p>
            <a:endParaRPr lang="pl-PL" sz="1600" dirty="0">
              <a:latin typeface="Montserrat"/>
            </a:endParaRPr>
          </a:p>
          <a:p>
            <a:endParaRPr lang="pl-PL" sz="1400" b="0" i="0" dirty="0"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64660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63467" cy="5328000"/>
            <a:chOff x="0" y="0"/>
            <a:chExt cx="555582" cy="3596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582" cy="3596858"/>
            </a:xfrm>
            <a:custGeom>
              <a:avLst/>
              <a:gdLst/>
              <a:ahLst/>
              <a:cxnLst/>
              <a:rect l="l" t="t" r="r" b="b"/>
              <a:pathLst>
                <a:path w="555582" h="3596858">
                  <a:moveTo>
                    <a:pt x="0" y="0"/>
                  </a:moveTo>
                  <a:lnTo>
                    <a:pt x="555582" y="0"/>
                  </a:lnTo>
                  <a:lnTo>
                    <a:pt x="555582" y="3596858"/>
                  </a:lnTo>
                  <a:lnTo>
                    <a:pt x="0" y="3596858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55916" y="708383"/>
            <a:ext cx="6603734" cy="2934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000" dirty="0">
                <a:solidFill>
                  <a:srgbClr val="000000"/>
                </a:solidFill>
                <a:latin typeface="Open Sans"/>
              </a:rPr>
              <a:t>Studenci, mający trudną sytuację finansową mają możliwość otrzymania pomocy materialnej. </a:t>
            </a:r>
          </a:p>
          <a:p>
            <a:pPr algn="just">
              <a:lnSpc>
                <a:spcPct val="150000"/>
              </a:lnSpc>
            </a:pPr>
            <a:r>
              <a:rPr lang="pl-PL" sz="1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/Stypendium socjalne/ * </a:t>
            </a: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dotyczy osób, spełniających kryteria progu dochodu na osobę, otrzymania świadczeń pomocy materialnej, który od 1 stycznia 2023 r, wynosi </a:t>
            </a:r>
            <a:r>
              <a:rPr lang="pl-PL" sz="1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1294,4 zł netto miesięcznie na osobę </a:t>
            </a:r>
            <a:br>
              <a:rPr lang="pl-PL" sz="1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pl-PL" sz="1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 rodzinie. </a:t>
            </a: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Dotyczy również osób, które spełniają warunki określone w art. 86-97 ustawy z dnia 20 lipca 2018r. Prawo o szkolnictwie wyższym i nauce (Dz. U. 2018, poz. 1668 z </a:t>
            </a:r>
            <a:r>
              <a:rPr lang="pl-PL" sz="1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póź</a:t>
            </a: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zm.). W ubiegłym roku akademickim kwota stypendium socjalnego- przyznawana Studentom - wynosiła nawet </a:t>
            </a:r>
            <a:r>
              <a:rPr lang="pl-PL" sz="1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1700 zł miesięcznie</a:t>
            </a: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Kwota stypendium corocznie umożliwia studentom pokrycie kosztów czesnego, zakwaterowania i nie tylko.</a:t>
            </a:r>
            <a:endParaRPr lang="pl-PL" sz="105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lnSpc>
                <a:spcPct val="150000"/>
              </a:lnSpc>
            </a:pPr>
            <a:r>
              <a:rPr lang="pl-PL" sz="1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 może ubiegać się również o: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Stypendium dla osób niepełnosprawnych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Stypendium Rektora </a:t>
            </a: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(przyznawane za dobre wyniki w nauce)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Zapomogę </a:t>
            </a:r>
            <a:r>
              <a:rPr lang="pl-PL" sz="1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(przyznawaną w wyniku nagłego zdarzenia losowego powodującego pogorszenie się sytuacji finansowej Studenta)</a:t>
            </a:r>
          </a:p>
          <a:p>
            <a:pPr algn="just">
              <a:lnSpc>
                <a:spcPct val="150000"/>
              </a:lnSpc>
            </a:pPr>
            <a:r>
              <a:rPr lang="en-US" sz="8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97250" y="161567"/>
            <a:ext cx="1868269" cy="54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  <a:spcBef>
                <a:spcPct val="0"/>
              </a:spcBef>
            </a:pPr>
            <a:r>
              <a:rPr lang="en-US" sz="1605" dirty="0" err="1">
                <a:solidFill>
                  <a:srgbClr val="000000"/>
                </a:solidFill>
                <a:latin typeface="Open Sans Bold"/>
              </a:rPr>
              <a:t>Pomoc</a:t>
            </a:r>
            <a:r>
              <a:rPr lang="en-US" sz="1605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605" dirty="0" err="1">
                <a:solidFill>
                  <a:srgbClr val="000000"/>
                </a:solidFill>
                <a:latin typeface="Open Sans Bold"/>
              </a:rPr>
              <a:t>materialna</a:t>
            </a:r>
            <a:endParaRPr lang="pl-PL" sz="1605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2247"/>
              </a:lnSpc>
              <a:spcBef>
                <a:spcPct val="0"/>
              </a:spcBef>
            </a:pPr>
            <a:r>
              <a:rPr lang="pl-PL" sz="1200" i="1" dirty="0">
                <a:solidFill>
                  <a:srgbClr val="000000"/>
                </a:solidFill>
                <a:latin typeface="Open Sans Bold"/>
              </a:rPr>
              <a:t>*studiuj za darmo</a:t>
            </a:r>
            <a:endParaRPr lang="en-US" sz="1200" i="1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30650" y="3580313"/>
            <a:ext cx="2234490" cy="268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  <a:spcBef>
                <a:spcPct val="0"/>
              </a:spcBef>
            </a:pPr>
            <a:r>
              <a:rPr lang="en-US" sz="1605" dirty="0" err="1">
                <a:solidFill>
                  <a:srgbClr val="000000"/>
                </a:solidFill>
                <a:latin typeface="Open Sans Bold"/>
              </a:rPr>
              <a:t>Zakwaterowanie</a:t>
            </a:r>
            <a:endParaRPr lang="en-US" sz="1605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92450" y="3956050"/>
            <a:ext cx="3852574" cy="114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21"/>
              </a:lnSpc>
            </a:pPr>
            <a:r>
              <a:rPr lang="en-US" sz="1050" dirty="0" err="1">
                <a:solidFill>
                  <a:srgbClr val="000000"/>
                </a:solidFill>
                <a:latin typeface="Open Sans"/>
              </a:rPr>
              <a:t>Międzynarodowa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Akademia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Nauk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Stosowanych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w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Łomży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ma do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zaoferowania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studentom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miejsca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w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przytulnych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domach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studenckich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. </a:t>
            </a:r>
          </a:p>
          <a:p>
            <a:pPr algn="just">
              <a:lnSpc>
                <a:spcPts val="1521"/>
              </a:lnSpc>
            </a:pPr>
            <a:r>
              <a:rPr lang="en-US" sz="1050" dirty="0" err="1">
                <a:solidFill>
                  <a:srgbClr val="000000"/>
                </a:solidFill>
                <a:latin typeface="Open Sans"/>
              </a:rPr>
              <a:t>Nasze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"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Akademiki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"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zlokalizowane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są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bardzo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blisko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uczelni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dzięki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czemu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student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nie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musi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korzystać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z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żadnych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dodatkowych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środków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Open Sans"/>
              </a:rPr>
              <a:t>transportu</a:t>
            </a:r>
            <a:r>
              <a:rPr lang="en-US" sz="1050" dirty="0">
                <a:solidFill>
                  <a:srgbClr val="000000"/>
                </a:solidFill>
                <a:latin typeface="Open Sans"/>
              </a:rPr>
              <a:t>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8441" t="8422" r="16883" b="2160"/>
          <a:stretch>
            <a:fillRect/>
          </a:stretch>
        </p:blipFill>
        <p:spPr>
          <a:xfrm>
            <a:off x="755916" y="3521869"/>
            <a:ext cx="1910355" cy="173796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1051" y="1"/>
            <a:ext cx="425450" cy="5321300"/>
            <a:chOff x="0" y="0"/>
            <a:chExt cx="368009" cy="3596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009" cy="3596858"/>
            </a:xfrm>
            <a:custGeom>
              <a:avLst/>
              <a:gdLst/>
              <a:ahLst/>
              <a:cxnLst/>
              <a:rect l="l" t="t" r="r" b="b"/>
              <a:pathLst>
                <a:path w="368009" h="3596858">
                  <a:moveTo>
                    <a:pt x="0" y="0"/>
                  </a:moveTo>
                  <a:lnTo>
                    <a:pt x="368009" y="0"/>
                  </a:lnTo>
                  <a:lnTo>
                    <a:pt x="368009" y="3596858"/>
                  </a:lnTo>
                  <a:lnTo>
                    <a:pt x="0" y="3596858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2634" b="2634"/>
          <a:stretch>
            <a:fillRect/>
          </a:stretch>
        </p:blipFill>
        <p:spPr>
          <a:xfrm>
            <a:off x="2787651" y="2317739"/>
            <a:ext cx="3886200" cy="27611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9166" y="984250"/>
            <a:ext cx="6338168" cy="287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22"/>
              </a:lnSpc>
              <a:spcBef>
                <a:spcPct val="0"/>
              </a:spcBef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W trakcie studiów, studenci mają możliwość podjęcia pracy, której pośrednikiem jest Międzynarodowa Akademia Nauk Stosowanych w Łomży. Nasi studenci pracują                                   u zaprzyjaźnionych i  współpracujących z nami pracodawców!</a:t>
            </a:r>
          </a:p>
          <a:p>
            <a:pPr algn="just">
              <a:lnSpc>
                <a:spcPts val="1522"/>
              </a:lnSpc>
              <a:spcBef>
                <a:spcPct val="0"/>
              </a:spcBef>
            </a:pPr>
            <a:endParaRPr lang="pl-PL" sz="1087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522"/>
              </a:lnSpc>
              <a:spcBef>
                <a:spcPct val="0"/>
              </a:spcBef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Dodatkową opcją jest możliwość wyjazdów do pracy lub na praktyki za granicę. </a:t>
            </a:r>
          </a:p>
          <a:p>
            <a:pPr algn="just">
              <a:lnSpc>
                <a:spcPts val="1522"/>
              </a:lnSpc>
              <a:spcBef>
                <a:spcPct val="0"/>
              </a:spcBef>
            </a:pPr>
            <a:endParaRPr lang="pl-PL" sz="1087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522"/>
              </a:lnSpc>
              <a:spcBef>
                <a:spcPct val="0"/>
              </a:spcBef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Do najczęściej wybieranych destynacji należą:</a:t>
            </a:r>
          </a:p>
          <a:p>
            <a:pPr algn="just">
              <a:lnSpc>
                <a:spcPts val="1522"/>
              </a:lnSpc>
              <a:spcBef>
                <a:spcPct val="0"/>
              </a:spcBef>
            </a:pPr>
            <a:endParaRPr lang="pl-PL" sz="1087" dirty="0">
              <a:solidFill>
                <a:srgbClr val="000000"/>
              </a:solidFill>
              <a:latin typeface="Open Sans"/>
            </a:endParaRPr>
          </a:p>
          <a:p>
            <a:pPr marL="234830" lvl="1" indent="-117415" algn="just">
              <a:lnSpc>
                <a:spcPts val="1522"/>
              </a:lnSpc>
              <a:spcBef>
                <a:spcPct val="0"/>
              </a:spcBef>
              <a:buFont typeface="Arial"/>
              <a:buChar char="•"/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Anglia </a:t>
            </a:r>
          </a:p>
          <a:p>
            <a:pPr marL="234830" lvl="1" indent="-117415" algn="just">
              <a:lnSpc>
                <a:spcPts val="1522"/>
              </a:lnSpc>
              <a:spcBef>
                <a:spcPct val="0"/>
              </a:spcBef>
              <a:buFont typeface="Arial"/>
              <a:buChar char="•"/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Korsyka </a:t>
            </a:r>
          </a:p>
          <a:p>
            <a:pPr marL="234830" lvl="1" indent="-117415" algn="just">
              <a:lnSpc>
                <a:spcPts val="1522"/>
              </a:lnSpc>
              <a:spcBef>
                <a:spcPct val="0"/>
              </a:spcBef>
              <a:buFont typeface="Arial"/>
              <a:buChar char="•"/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Bułgaria </a:t>
            </a:r>
          </a:p>
          <a:p>
            <a:pPr marL="234830" lvl="1" indent="-117415" algn="just">
              <a:lnSpc>
                <a:spcPts val="1522"/>
              </a:lnSpc>
              <a:spcBef>
                <a:spcPct val="0"/>
              </a:spcBef>
              <a:buFont typeface="Arial"/>
              <a:buChar char="•"/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Litwa </a:t>
            </a:r>
          </a:p>
          <a:p>
            <a:pPr marL="234830" lvl="1" indent="-117415" algn="just">
              <a:lnSpc>
                <a:spcPts val="1522"/>
              </a:lnSpc>
              <a:spcBef>
                <a:spcPct val="0"/>
              </a:spcBef>
              <a:buFont typeface="Arial"/>
              <a:buChar char="•"/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Grecja</a:t>
            </a:r>
          </a:p>
          <a:p>
            <a:pPr marL="234830" lvl="1" indent="-117415" algn="just">
              <a:lnSpc>
                <a:spcPts val="1522"/>
              </a:lnSpc>
              <a:spcBef>
                <a:spcPct val="0"/>
              </a:spcBef>
              <a:buFont typeface="Arial"/>
              <a:buChar char="•"/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Bułgaria</a:t>
            </a:r>
          </a:p>
          <a:p>
            <a:pPr marL="234830" lvl="1" indent="-117415" algn="just">
              <a:lnSpc>
                <a:spcPts val="1522"/>
              </a:lnSpc>
              <a:buFont typeface="Arial"/>
              <a:buChar char="•"/>
            </a:pPr>
            <a:r>
              <a:rPr lang="pl-PL" sz="1087" dirty="0">
                <a:solidFill>
                  <a:srgbClr val="000000"/>
                </a:solidFill>
                <a:latin typeface="Open Sans"/>
              </a:rPr>
              <a:t>Portugalia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25650" y="222250"/>
            <a:ext cx="3417357" cy="828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pl-PL" sz="1605" dirty="0">
                <a:solidFill>
                  <a:srgbClr val="000000"/>
                </a:solidFill>
                <a:latin typeface="Open Sans Bold"/>
              </a:rPr>
              <a:t>Studiuj i pracuj!</a:t>
            </a:r>
          </a:p>
          <a:p>
            <a:pPr algn="ctr">
              <a:lnSpc>
                <a:spcPts val="2247"/>
              </a:lnSpc>
            </a:pPr>
            <a:r>
              <a:rPr lang="en-US" sz="1605" dirty="0" err="1">
                <a:solidFill>
                  <a:srgbClr val="000000"/>
                </a:solidFill>
                <a:latin typeface="Open Sans Bold"/>
              </a:rPr>
              <a:t>Akademickie</a:t>
            </a:r>
            <a:r>
              <a:rPr lang="en-US" sz="1605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605" dirty="0" err="1">
                <a:solidFill>
                  <a:srgbClr val="000000"/>
                </a:solidFill>
                <a:latin typeface="Open Sans Bold"/>
              </a:rPr>
              <a:t>Biuro</a:t>
            </a:r>
            <a:r>
              <a:rPr lang="en-US" sz="1605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605" dirty="0" err="1">
                <a:solidFill>
                  <a:srgbClr val="000000"/>
                </a:solidFill>
                <a:latin typeface="Open Sans Bold"/>
              </a:rPr>
              <a:t>Karier</a:t>
            </a:r>
            <a:endParaRPr lang="pl-PL" sz="1605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2247"/>
              </a:lnSpc>
            </a:pPr>
            <a:endParaRPr lang="en-US" sz="1605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3700" y="1"/>
            <a:ext cx="532800" cy="5321300"/>
            <a:chOff x="0" y="0"/>
            <a:chExt cx="446120" cy="3596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120" cy="3596858"/>
            </a:xfrm>
            <a:custGeom>
              <a:avLst/>
              <a:gdLst/>
              <a:ahLst/>
              <a:cxnLst/>
              <a:rect l="l" t="t" r="r" b="b"/>
              <a:pathLst>
                <a:path w="446120" h="3596858">
                  <a:moveTo>
                    <a:pt x="0" y="0"/>
                  </a:moveTo>
                  <a:lnTo>
                    <a:pt x="446120" y="0"/>
                  </a:lnTo>
                  <a:lnTo>
                    <a:pt x="446120" y="3596858"/>
                  </a:lnTo>
                  <a:lnTo>
                    <a:pt x="0" y="3596858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17854"/>
          <a:stretch>
            <a:fillRect/>
          </a:stretch>
        </p:blipFill>
        <p:spPr>
          <a:xfrm>
            <a:off x="1359107" y="2426075"/>
            <a:ext cx="4841786" cy="26399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27381" y="137074"/>
            <a:ext cx="2464509" cy="316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1858">
                <a:solidFill>
                  <a:srgbClr val="000000"/>
                </a:solidFill>
                <a:latin typeface="Open Sans Bold"/>
              </a:rPr>
              <a:t>ŻYCIE STUDENCKIE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2800" y="513750"/>
            <a:ext cx="6253671" cy="175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72"/>
              </a:lnSpc>
            </a:pP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Studia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to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nie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tylko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nauka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! To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często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najpiękniejszy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najbardziej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beztroski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czas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w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życiu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każdego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człowieka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Dlatego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też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MANS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oferuje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swoim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studentom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masę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atrakcji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okazji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do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przeżycia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niezapomnianych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chwil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Każdy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rok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akademicki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rozpoczynamy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od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morskiej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wycieczki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Promem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StenaLine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do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Szwecji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Rejsy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do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Karlskrony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sponsorowane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przez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JM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Rektora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stały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się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naszą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tradycją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, z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której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każdego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roku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chętnie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korzystają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studenci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pierwszego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roku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. 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Czas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wolny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studenci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chętnie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poświęcają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na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zabawę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podróże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zwiedzanie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Tradycyjne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imprezy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dla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naszych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studentów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to Bale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Absolwentów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Andrzejki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Otrzęsiny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Agronalia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Uczelnia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oferuje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też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zajęcia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dodatkowe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koła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naukowe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Studenci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mają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również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bezpłatny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dostęp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do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kompleksu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sportowego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MANS.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Każdy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znajdzie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tu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coś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dla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91" dirty="0" err="1">
                <a:solidFill>
                  <a:srgbClr val="000000"/>
                </a:solidFill>
                <a:latin typeface="Open Sans"/>
              </a:rPr>
              <a:t>siebie</a:t>
            </a:r>
            <a:r>
              <a:rPr lang="en-US" sz="1091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96533" y="0"/>
            <a:ext cx="559967" cy="5328000"/>
            <a:chOff x="0" y="0"/>
            <a:chExt cx="36800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009" cy="3479800"/>
            </a:xfrm>
            <a:custGeom>
              <a:avLst/>
              <a:gdLst/>
              <a:ahLst/>
              <a:cxnLst/>
              <a:rect l="l" t="t" r="r" b="b"/>
              <a:pathLst>
                <a:path w="368009" h="3479800">
                  <a:moveTo>
                    <a:pt x="0" y="0"/>
                  </a:moveTo>
                  <a:lnTo>
                    <a:pt x="368009" y="0"/>
                  </a:lnTo>
                  <a:lnTo>
                    <a:pt x="36800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053797" y="2768408"/>
            <a:ext cx="2308215" cy="946900"/>
            <a:chOff x="0" y="0"/>
            <a:chExt cx="3091918" cy="1268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1918" cy="1268399"/>
            </a:xfrm>
            <a:custGeom>
              <a:avLst/>
              <a:gdLst/>
              <a:ahLst/>
              <a:cxnLst/>
              <a:rect l="l" t="t" r="r" b="b"/>
              <a:pathLst>
                <a:path w="3091918" h="1268399">
                  <a:moveTo>
                    <a:pt x="0" y="0"/>
                  </a:moveTo>
                  <a:lnTo>
                    <a:pt x="3091918" y="0"/>
                  </a:lnTo>
                  <a:lnTo>
                    <a:pt x="3091918" y="1268399"/>
                  </a:lnTo>
                  <a:lnTo>
                    <a:pt x="0" y="1268399"/>
                  </a:lnTo>
                  <a:close/>
                </a:path>
              </a:pathLst>
            </a:custGeom>
            <a:solidFill>
              <a:srgbClr val="F4842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053797" y="763772"/>
            <a:ext cx="2308215" cy="946900"/>
            <a:chOff x="0" y="0"/>
            <a:chExt cx="3091918" cy="126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91918" cy="1268399"/>
            </a:xfrm>
            <a:custGeom>
              <a:avLst/>
              <a:gdLst/>
              <a:ahLst/>
              <a:cxnLst/>
              <a:rect l="l" t="t" r="r" b="b"/>
              <a:pathLst>
                <a:path w="3091918" h="1268399">
                  <a:moveTo>
                    <a:pt x="0" y="0"/>
                  </a:moveTo>
                  <a:lnTo>
                    <a:pt x="3091918" y="0"/>
                  </a:lnTo>
                  <a:lnTo>
                    <a:pt x="3091918" y="1268399"/>
                  </a:lnTo>
                  <a:lnTo>
                    <a:pt x="0" y="1268399"/>
                  </a:lnTo>
                  <a:close/>
                </a:path>
              </a:pathLst>
            </a:custGeom>
            <a:solidFill>
              <a:srgbClr val="F48427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39367" y="992520"/>
            <a:ext cx="612459" cy="45781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700951" y="1767226"/>
            <a:ext cx="2308215" cy="946900"/>
            <a:chOff x="0" y="0"/>
            <a:chExt cx="3091918" cy="12683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91918" cy="1268399"/>
            </a:xfrm>
            <a:custGeom>
              <a:avLst/>
              <a:gdLst/>
              <a:ahLst/>
              <a:cxnLst/>
              <a:rect l="l" t="t" r="r" b="b"/>
              <a:pathLst>
                <a:path w="3091918" h="1268399">
                  <a:moveTo>
                    <a:pt x="0" y="0"/>
                  </a:moveTo>
                  <a:lnTo>
                    <a:pt x="3091918" y="0"/>
                  </a:lnTo>
                  <a:lnTo>
                    <a:pt x="3091918" y="1268399"/>
                  </a:lnTo>
                  <a:lnTo>
                    <a:pt x="0" y="1268399"/>
                  </a:lnTo>
                  <a:close/>
                </a:path>
              </a:pathLst>
            </a:custGeom>
            <a:solidFill>
              <a:srgbClr val="F48427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8622" y="2766285"/>
            <a:ext cx="2310543" cy="946900"/>
            <a:chOff x="0" y="0"/>
            <a:chExt cx="3095037" cy="12683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95037" cy="1268399"/>
            </a:xfrm>
            <a:custGeom>
              <a:avLst/>
              <a:gdLst/>
              <a:ahLst/>
              <a:cxnLst/>
              <a:rect l="l" t="t" r="r" b="b"/>
              <a:pathLst>
                <a:path w="3095037" h="1268399">
                  <a:moveTo>
                    <a:pt x="0" y="0"/>
                  </a:moveTo>
                  <a:lnTo>
                    <a:pt x="3095037" y="0"/>
                  </a:lnTo>
                  <a:lnTo>
                    <a:pt x="3095037" y="1268399"/>
                  </a:lnTo>
                  <a:lnTo>
                    <a:pt x="0" y="1268399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053797" y="1767226"/>
            <a:ext cx="2308215" cy="946900"/>
            <a:chOff x="0" y="0"/>
            <a:chExt cx="3091918" cy="12683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91918" cy="1268399"/>
            </a:xfrm>
            <a:custGeom>
              <a:avLst/>
              <a:gdLst/>
              <a:ahLst/>
              <a:cxnLst/>
              <a:rect l="l" t="t" r="r" b="b"/>
              <a:pathLst>
                <a:path w="3091918" h="1268399">
                  <a:moveTo>
                    <a:pt x="0" y="0"/>
                  </a:moveTo>
                  <a:lnTo>
                    <a:pt x="3091918" y="0"/>
                  </a:lnTo>
                  <a:lnTo>
                    <a:pt x="3091918" y="1268399"/>
                  </a:lnTo>
                  <a:lnTo>
                    <a:pt x="0" y="1268399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00951" y="3769591"/>
            <a:ext cx="2308215" cy="946900"/>
            <a:chOff x="0" y="0"/>
            <a:chExt cx="3091918" cy="126839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91918" cy="1268399"/>
            </a:xfrm>
            <a:custGeom>
              <a:avLst/>
              <a:gdLst/>
              <a:ahLst/>
              <a:cxnLst/>
              <a:rect l="l" t="t" r="r" b="b"/>
              <a:pathLst>
                <a:path w="3091918" h="1268399">
                  <a:moveTo>
                    <a:pt x="0" y="0"/>
                  </a:moveTo>
                  <a:lnTo>
                    <a:pt x="3091918" y="0"/>
                  </a:lnTo>
                  <a:lnTo>
                    <a:pt x="3091918" y="1268399"/>
                  </a:lnTo>
                  <a:lnTo>
                    <a:pt x="0" y="1268399"/>
                  </a:lnTo>
                  <a:close/>
                </a:path>
              </a:pathLst>
            </a:custGeom>
            <a:solidFill>
              <a:srgbClr val="F48427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4053797" y="3769591"/>
            <a:ext cx="2308215" cy="946900"/>
            <a:chOff x="0" y="0"/>
            <a:chExt cx="3091918" cy="12683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91918" cy="1268399"/>
            </a:xfrm>
            <a:custGeom>
              <a:avLst/>
              <a:gdLst/>
              <a:ahLst/>
              <a:cxnLst/>
              <a:rect l="l" t="t" r="r" b="b"/>
              <a:pathLst>
                <a:path w="3091918" h="1268399">
                  <a:moveTo>
                    <a:pt x="0" y="0"/>
                  </a:moveTo>
                  <a:lnTo>
                    <a:pt x="3091918" y="0"/>
                  </a:lnTo>
                  <a:lnTo>
                    <a:pt x="3091918" y="1268399"/>
                  </a:lnTo>
                  <a:lnTo>
                    <a:pt x="0" y="1268399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81196" y="1969157"/>
            <a:ext cx="528802" cy="56784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99132" y="3061861"/>
            <a:ext cx="645920" cy="33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853" y="1904281"/>
            <a:ext cx="461505" cy="58756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19162" y="3038468"/>
            <a:ext cx="490836" cy="40678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88256">
            <a:off x="1974262" y="4170226"/>
            <a:ext cx="487832" cy="44087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64069" y="3986025"/>
            <a:ext cx="568833" cy="5560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62301" y="3890801"/>
            <a:ext cx="824454" cy="190449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089669" y="306339"/>
            <a:ext cx="5767524" cy="26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3"/>
              </a:lnSpc>
            </a:pPr>
            <a:r>
              <a:rPr lang="en-US" sz="2003">
                <a:solidFill>
                  <a:srgbClr val="000000"/>
                </a:solidFill>
                <a:latin typeface="Open Sans"/>
              </a:rPr>
              <a:t>WYJĄTKOWA UCZELNIA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700951" y="763772"/>
            <a:ext cx="2308215" cy="946900"/>
            <a:chOff x="0" y="0"/>
            <a:chExt cx="3091918" cy="126839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091918" cy="1268399"/>
            </a:xfrm>
            <a:custGeom>
              <a:avLst/>
              <a:gdLst/>
              <a:ahLst/>
              <a:cxnLst/>
              <a:rect l="l" t="t" r="r" b="b"/>
              <a:pathLst>
                <a:path w="3091918" h="1268399">
                  <a:moveTo>
                    <a:pt x="0" y="0"/>
                  </a:moveTo>
                  <a:lnTo>
                    <a:pt x="3091918" y="0"/>
                  </a:lnTo>
                  <a:lnTo>
                    <a:pt x="3091918" y="1268399"/>
                  </a:lnTo>
                  <a:lnTo>
                    <a:pt x="0" y="1268399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811141" y="1046664"/>
            <a:ext cx="733911" cy="349525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564623" y="963945"/>
            <a:ext cx="1341327" cy="486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Bogaty system 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stypendialny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65039" y="1940582"/>
            <a:ext cx="1249906" cy="486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Kierunkowe 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koła naukowe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13230" y="865616"/>
            <a:ext cx="1543748" cy="71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Międzynarodowe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 wyjazdy</a:t>
            </a:r>
          </a:p>
          <a:p>
            <a:pPr algn="ctr">
              <a:lnSpc>
                <a:spcPts val="1812"/>
              </a:lnSpc>
            </a:pPr>
            <a:r>
              <a:rPr lang="en-US" sz="1294">
                <a:solidFill>
                  <a:srgbClr val="FFFFFF"/>
                </a:solidFill>
                <a:latin typeface="Open Sans Light Bold"/>
              </a:rPr>
              <a:t>Program Erasmus+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23074" y="1983194"/>
            <a:ext cx="1324060" cy="486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Wiedza oparta 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na praktyce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686755" y="2973126"/>
            <a:ext cx="1007094" cy="73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Wieloletnie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 tradycje 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    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44673" y="2973126"/>
            <a:ext cx="1192633" cy="486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Akademickie 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Biuro Karier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97143" y="3862226"/>
            <a:ext cx="1476288" cy="73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Dostępny 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kompleks sportowy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076910" y="3855572"/>
            <a:ext cx="996302" cy="73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Integracja, 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zabawy,</a:t>
            </a:r>
          </a:p>
          <a:p>
            <a:pPr algn="ctr">
              <a:lnSpc>
                <a:spcPts val="1957"/>
              </a:lnSpc>
            </a:pPr>
            <a:r>
              <a:rPr lang="en-US" sz="1398">
                <a:solidFill>
                  <a:srgbClr val="FFFFFF"/>
                </a:solidFill>
                <a:latin typeface="Open Sans Light Bold"/>
              </a:rPr>
              <a:t>wyjazdy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277"/>
          <a:stretch>
            <a:fillRect/>
          </a:stretch>
        </p:blipFill>
        <p:spPr>
          <a:xfrm>
            <a:off x="2620516" y="3239486"/>
            <a:ext cx="2453134" cy="20737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2" t="12040" r="26868" b="3683"/>
          <a:stretch>
            <a:fillRect/>
          </a:stretch>
        </p:blipFill>
        <p:spPr>
          <a:xfrm>
            <a:off x="-6469" y="3239486"/>
            <a:ext cx="2678903" cy="2064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rcRect r="5439"/>
          <a:stretch/>
        </p:blipFill>
        <p:spPr>
          <a:xfrm>
            <a:off x="0" y="0"/>
            <a:ext cx="4907733" cy="3245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rcRect r="2811"/>
          <a:stretch/>
        </p:blipFill>
        <p:spPr>
          <a:xfrm>
            <a:off x="4907733" y="3245923"/>
            <a:ext cx="2678904" cy="20672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/>
          <a:srcRect l="17393" t="3447" r="30113" b="-1528"/>
          <a:stretch/>
        </p:blipFill>
        <p:spPr>
          <a:xfrm>
            <a:off x="4907733" y="-1"/>
            <a:ext cx="2648767" cy="32972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79561" y="189905"/>
            <a:ext cx="2400878" cy="6857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93681" y="1026644"/>
            <a:ext cx="6216009" cy="338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39"/>
              </a:lnSpc>
            </a:pPr>
            <a:r>
              <a:rPr lang="en-US" sz="1346">
                <a:solidFill>
                  <a:srgbClr val="000000"/>
                </a:solidFill>
                <a:latin typeface="Open Sans"/>
              </a:rPr>
              <a:t>MANS od kilku lat realizuje działania w ramach Programu Erasmus+. </a:t>
            </a:r>
          </a:p>
          <a:p>
            <a:pPr algn="just">
              <a:lnSpc>
                <a:spcPts val="1939"/>
              </a:lnSpc>
            </a:pPr>
            <a:r>
              <a:rPr lang="en-US" sz="1346">
                <a:solidFill>
                  <a:srgbClr val="000000"/>
                </a:solidFill>
                <a:latin typeface="Open Sans"/>
              </a:rPr>
              <a:t>Dzięki temu nasi studenci mają możliwość wyjazdów na naukę na studia          oraz praktyki; a wykładowcy na szkolenia oraz prowadzenie zajęć. Program pozwala nam również na przyjmowanie zagranicznych gości, rozwój na arenie międzynarodowej i efektywniejszą wymianę doświadczeń. </a:t>
            </a:r>
          </a:p>
          <a:p>
            <a:pPr algn="just">
              <a:lnSpc>
                <a:spcPts val="1939"/>
              </a:lnSpc>
            </a:pPr>
            <a:endParaRPr lang="en-US" sz="1346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39"/>
              </a:lnSpc>
            </a:pPr>
            <a:r>
              <a:rPr lang="en-US" sz="1346">
                <a:solidFill>
                  <a:srgbClr val="000000"/>
                </a:solidFill>
                <a:latin typeface="Open Sans"/>
              </a:rPr>
              <a:t>Rekrutacja na naszej uczelni trwa okrągły rok! Program umożliwia wyjazdy do ponad 30 krajów wspólnoty. Wszyscy zainteresowani wzięciem udziału otrzymują indywidualna pomoc w przygotowaniu dokumentacji oraz opiekę.</a:t>
            </a:r>
          </a:p>
          <a:p>
            <a:pPr algn="just">
              <a:lnSpc>
                <a:spcPts val="1939"/>
              </a:lnSpc>
            </a:pPr>
            <a:endParaRPr lang="en-US" sz="1346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39"/>
              </a:lnSpc>
            </a:pPr>
            <a:r>
              <a:rPr lang="en-US" sz="1346">
                <a:solidFill>
                  <a:srgbClr val="000000"/>
                </a:solidFill>
                <a:latin typeface="Open Sans"/>
              </a:rPr>
              <a:t>Nasi studenci wyjeżdżali już do Portugalii, Litwy, Niemiec, Francji </a:t>
            </a:r>
          </a:p>
          <a:p>
            <a:pPr algn="just">
              <a:lnSpc>
                <a:spcPts val="1939"/>
              </a:lnSpc>
            </a:pPr>
            <a:r>
              <a:rPr lang="en-US" sz="1346">
                <a:solidFill>
                  <a:srgbClr val="000000"/>
                </a:solidFill>
                <a:latin typeface="Open Sans"/>
              </a:rPr>
              <a:t>Bułgarii i Norwegii. </a:t>
            </a:r>
          </a:p>
          <a:p>
            <a:pPr algn="just">
              <a:lnSpc>
                <a:spcPts val="1939"/>
              </a:lnSpc>
            </a:pPr>
            <a:r>
              <a:rPr lang="en-US" sz="1346">
                <a:solidFill>
                  <a:srgbClr val="000000"/>
                </a:solidFill>
                <a:latin typeface="Open Sans"/>
              </a:rPr>
              <a:t>Zainteresowanych zapraszamy do kontaktu z pracownikami </a:t>
            </a:r>
          </a:p>
          <a:p>
            <a:pPr algn="just">
              <a:lnSpc>
                <a:spcPts val="1939"/>
              </a:lnSpc>
            </a:pPr>
            <a:r>
              <a:rPr lang="en-US" sz="1346">
                <a:solidFill>
                  <a:srgbClr val="000000"/>
                </a:solidFill>
                <a:latin typeface="Open Sans"/>
              </a:rPr>
              <a:t>działu międzynarodowego!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88401" y="3293947"/>
            <a:ext cx="1752129" cy="174117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562841" cy="5321300"/>
            <a:chOff x="0" y="0"/>
            <a:chExt cx="555582" cy="35968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582" cy="3596858"/>
            </a:xfrm>
            <a:custGeom>
              <a:avLst/>
              <a:gdLst/>
              <a:ahLst/>
              <a:cxnLst/>
              <a:rect l="l" t="t" r="r" b="b"/>
              <a:pathLst>
                <a:path w="555582" h="3596858">
                  <a:moveTo>
                    <a:pt x="0" y="0"/>
                  </a:moveTo>
                  <a:lnTo>
                    <a:pt x="555582" y="0"/>
                  </a:lnTo>
                  <a:lnTo>
                    <a:pt x="555582" y="3596858"/>
                  </a:lnTo>
                  <a:lnTo>
                    <a:pt x="0" y="3596858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36236" y="0"/>
            <a:ext cx="520264" cy="5328000"/>
            <a:chOff x="0" y="0"/>
            <a:chExt cx="342079" cy="3596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078" cy="3596858"/>
            </a:xfrm>
            <a:custGeom>
              <a:avLst/>
              <a:gdLst/>
              <a:ahLst/>
              <a:cxnLst/>
              <a:rect l="l" t="t" r="r" b="b"/>
              <a:pathLst>
                <a:path w="342078" h="3596858">
                  <a:moveTo>
                    <a:pt x="0" y="0"/>
                  </a:moveTo>
                  <a:lnTo>
                    <a:pt x="342078" y="0"/>
                  </a:lnTo>
                  <a:lnTo>
                    <a:pt x="342078" y="3596858"/>
                  </a:lnTo>
                  <a:lnTo>
                    <a:pt x="0" y="3596858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28212"/>
          <a:stretch>
            <a:fillRect/>
          </a:stretch>
        </p:blipFill>
        <p:spPr>
          <a:xfrm>
            <a:off x="344112" y="3220393"/>
            <a:ext cx="3418358" cy="18404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4330"/>
          <a:stretch>
            <a:fillRect/>
          </a:stretch>
        </p:blipFill>
        <p:spPr>
          <a:xfrm>
            <a:off x="3831880" y="3220393"/>
            <a:ext cx="3130232" cy="18404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164" t="5751" b="8282"/>
          <a:stretch>
            <a:fillRect/>
          </a:stretch>
        </p:blipFill>
        <p:spPr>
          <a:xfrm>
            <a:off x="3831880" y="1320239"/>
            <a:ext cx="3137680" cy="1838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10344" y="374110"/>
            <a:ext cx="5051768" cy="54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80"/>
              </a:lnSpc>
              <a:spcBef>
                <a:spcPct val="0"/>
              </a:spcBef>
            </a:pPr>
            <a:r>
              <a:rPr lang="en-US" sz="1057">
                <a:solidFill>
                  <a:srgbClr val="000000"/>
                </a:solidFill>
                <a:latin typeface="Open Sans"/>
              </a:rPr>
              <a:t>Kształcenie to nasza pasja. Doskonale radząc sobie z edukacją dorosłych- Uczelnia wyszła również naprzeciw młodszym - absolwentom szkół podstawowych,  tworząc  </a:t>
            </a:r>
            <a:r>
              <a:rPr lang="en-US" sz="1057">
                <a:solidFill>
                  <a:srgbClr val="000000"/>
                </a:solidFill>
                <a:latin typeface="Open Sans Bold"/>
              </a:rPr>
              <a:t>Zespół Szkół Akademickich w Łomży.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44112" y="87915"/>
            <a:ext cx="1375010" cy="1081586"/>
            <a:chOff x="0" y="0"/>
            <a:chExt cx="520402" cy="4093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0402" cy="409350"/>
            </a:xfrm>
            <a:custGeom>
              <a:avLst/>
              <a:gdLst/>
              <a:ahLst/>
              <a:cxnLst/>
              <a:rect l="l" t="t" r="r" b="b"/>
              <a:pathLst>
                <a:path w="520402" h="409350">
                  <a:moveTo>
                    <a:pt x="0" y="0"/>
                  </a:moveTo>
                  <a:lnTo>
                    <a:pt x="520402" y="0"/>
                  </a:lnTo>
                  <a:lnTo>
                    <a:pt x="520402" y="409350"/>
                  </a:lnTo>
                  <a:lnTo>
                    <a:pt x="0" y="409350"/>
                  </a:lnTo>
                  <a:close/>
                </a:path>
              </a:pathLst>
            </a:custGeom>
            <a:solidFill>
              <a:srgbClr val="172D9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6311" tIns="26311" rIns="26311" bIns="26311" rtlCol="0" anchor="ctr"/>
            <a:lstStyle/>
            <a:p>
              <a:pPr algn="ctr">
                <a:lnSpc>
                  <a:spcPts val="1564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3828" b="25035"/>
          <a:stretch>
            <a:fillRect/>
          </a:stretch>
        </p:blipFill>
        <p:spPr>
          <a:xfrm>
            <a:off x="387400" y="121086"/>
            <a:ext cx="1254923" cy="76895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87400" y="880513"/>
            <a:ext cx="1254923" cy="22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"/>
              </a:lnSpc>
            </a:pPr>
            <a:r>
              <a:rPr lang="en-US" sz="449">
                <a:solidFill>
                  <a:srgbClr val="FFFFFF"/>
                </a:solidFill>
                <a:latin typeface="Open Sans Bold"/>
              </a:rPr>
              <a:t>Zespół Szkół Akademickich </a:t>
            </a:r>
            <a:r>
              <a:rPr lang="en-US" sz="449">
                <a:solidFill>
                  <a:srgbClr val="FFFFFF"/>
                </a:solidFill>
                <a:latin typeface="Open Sans"/>
              </a:rPr>
              <a:t>przy</a:t>
            </a:r>
          </a:p>
          <a:p>
            <a:pPr algn="r">
              <a:lnSpc>
                <a:spcPts val="629"/>
              </a:lnSpc>
            </a:pPr>
            <a:r>
              <a:rPr lang="en-US" sz="449">
                <a:solidFill>
                  <a:srgbClr val="FFFFFF"/>
                </a:solidFill>
                <a:latin typeface="Open Sans"/>
              </a:rPr>
              <a:t>Międzynarodowej Akademii Nauk Stosowanych</a:t>
            </a:r>
          </a:p>
          <a:p>
            <a:pPr algn="r">
              <a:lnSpc>
                <a:spcPts val="629"/>
              </a:lnSpc>
            </a:pPr>
            <a:r>
              <a:rPr lang="en-US" sz="449">
                <a:solidFill>
                  <a:srgbClr val="FFFFFF"/>
                </a:solidFill>
                <a:latin typeface="Open Sans"/>
              </a:rPr>
              <a:t> w Łomży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0945" y="1301189"/>
            <a:ext cx="3244693" cy="172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60"/>
              </a:lnSpc>
              <a:spcBef>
                <a:spcPct val="0"/>
              </a:spcBef>
            </a:pPr>
            <a:r>
              <a:rPr lang="en-US" sz="971">
                <a:solidFill>
                  <a:srgbClr val="000000"/>
                </a:solidFill>
                <a:latin typeface="Open Sans Light"/>
              </a:rPr>
              <a:t>Oferujemy naukę w doskonale rozpoznawalnym już           w regionie Akademickim Liceum Ogólnokształcącym           o profilu mundurowym oraz mundurowo-jęzkowym,          a także w Akademickiej Szkole Ponadpodstawowej, czyli technikum informatycznym z opcją kształcenia informatyczno – mundurowego. W zależności od preferencji i wyboru ścieżki kształcenia, oferta ZSA             w Łomży jest doskonałą opcją dla uczniów, którzy myślą          o zdobyciu zawodu już na etapie szkoły średniej lub wiążą swoją dalszą drogę zawodową ze służbami mundurowymi.     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21627" b="19058"/>
          <a:stretch/>
        </p:blipFill>
        <p:spPr>
          <a:xfrm>
            <a:off x="1" y="2347192"/>
            <a:ext cx="7556500" cy="29741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250" t="32785" r="56430" b="36334"/>
          <a:stretch>
            <a:fillRect/>
          </a:stretch>
        </p:blipFill>
        <p:spPr>
          <a:xfrm>
            <a:off x="234577" y="110833"/>
            <a:ext cx="1842158" cy="10780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35945" y="247605"/>
            <a:ext cx="6224055" cy="164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1847">
                <a:solidFill>
                  <a:srgbClr val="000000"/>
                </a:solidFill>
                <a:latin typeface="Open Sans Bold"/>
              </a:rPr>
              <a:t>Międzynarodowa Akademia </a:t>
            </a:r>
          </a:p>
          <a:p>
            <a:pPr algn="ctr">
              <a:lnSpc>
                <a:spcPts val="2587"/>
              </a:lnSpc>
            </a:pPr>
            <a:r>
              <a:rPr lang="en-US" sz="1847">
                <a:solidFill>
                  <a:srgbClr val="000000"/>
                </a:solidFill>
                <a:latin typeface="Open Sans Bold"/>
              </a:rPr>
              <a:t>Nauk Stosowanych </a:t>
            </a:r>
          </a:p>
          <a:p>
            <a:pPr algn="ctr">
              <a:lnSpc>
                <a:spcPts val="2587"/>
              </a:lnSpc>
              <a:spcBef>
                <a:spcPct val="0"/>
              </a:spcBef>
            </a:pPr>
            <a:r>
              <a:rPr lang="en-US" sz="1847">
                <a:solidFill>
                  <a:srgbClr val="000000"/>
                </a:solidFill>
                <a:latin typeface="Open Sans Bold"/>
              </a:rPr>
              <a:t>w Łomży</a:t>
            </a:r>
          </a:p>
          <a:p>
            <a:pPr>
              <a:lnSpc>
                <a:spcPts val="1170"/>
              </a:lnSpc>
              <a:spcBef>
                <a:spcPct val="0"/>
              </a:spcBef>
            </a:pPr>
            <a:endParaRPr lang="en-US" sz="1847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2288"/>
              </a:lnSpc>
              <a:spcBef>
                <a:spcPct val="0"/>
              </a:spcBef>
            </a:pPr>
            <a:r>
              <a:rPr lang="en-US" sz="1634">
                <a:solidFill>
                  <a:srgbClr val="000000"/>
                </a:solidFill>
                <a:latin typeface="Open Sans Bold"/>
              </a:rPr>
              <a:t>Dołącz do najlepszych!</a:t>
            </a:r>
          </a:p>
          <a:p>
            <a:pPr>
              <a:lnSpc>
                <a:spcPts val="1956"/>
              </a:lnSpc>
              <a:spcBef>
                <a:spcPct val="0"/>
              </a:spcBef>
            </a:pPr>
            <a:endParaRPr lang="en-US" sz="1634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4053" y="2011782"/>
            <a:ext cx="5242927" cy="440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7"/>
              </a:lnSpc>
              <a:spcBef>
                <a:spcPct val="0"/>
              </a:spcBef>
            </a:pPr>
            <a:r>
              <a:rPr lang="en-US" sz="1191">
                <a:solidFill>
                  <a:srgbClr val="000000"/>
                </a:solidFill>
                <a:latin typeface="Open Sans"/>
              </a:rPr>
              <a:t>ul. Studencka 19, 18-400 Łomża,  </a:t>
            </a:r>
            <a:r>
              <a:rPr lang="en-US" sz="1191">
                <a:solidFill>
                  <a:srgbClr val="000000"/>
                </a:solidFill>
                <a:latin typeface="Open Sans Bold"/>
              </a:rPr>
              <a:t>tel. 86 216 94 97</a:t>
            </a:r>
          </a:p>
          <a:p>
            <a:pPr algn="ctr">
              <a:lnSpc>
                <a:spcPts val="1957"/>
              </a:lnSpc>
              <a:spcBef>
                <a:spcPct val="0"/>
              </a:spcBef>
            </a:pPr>
            <a:endParaRPr lang="en-US" sz="1191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21214" y="1681175"/>
            <a:ext cx="6053517" cy="287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>
                <a:solidFill>
                  <a:srgbClr val="000000"/>
                </a:solidFill>
                <a:latin typeface="Open Sans Bold"/>
              </a:rPr>
              <a:t>www.mans.edu.pl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75226" cy="5328000"/>
            <a:chOff x="0" y="0"/>
            <a:chExt cx="50875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754" cy="3479800"/>
            </a:xfrm>
            <a:custGeom>
              <a:avLst/>
              <a:gdLst/>
              <a:ahLst/>
              <a:cxnLst/>
              <a:rect l="l" t="t" r="r" b="b"/>
              <a:pathLst>
                <a:path w="508754" h="3479800">
                  <a:moveTo>
                    <a:pt x="0" y="0"/>
                  </a:moveTo>
                  <a:lnTo>
                    <a:pt x="508754" y="0"/>
                  </a:lnTo>
                  <a:lnTo>
                    <a:pt x="5087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7676" y="1051890"/>
            <a:ext cx="1544045" cy="15440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65575" y="418383"/>
            <a:ext cx="6401819" cy="219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5"/>
              </a:lnSpc>
            </a:pPr>
            <a:r>
              <a:rPr lang="en-US" sz="1692">
                <a:solidFill>
                  <a:srgbClr val="000000"/>
                </a:solidFill>
                <a:latin typeface="Open Sans"/>
              </a:rPr>
              <a:t>Jak zostać studentem? Oto kilka prostych kroków: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736" y="1397046"/>
            <a:ext cx="1329924" cy="845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7"/>
              </a:lnSpc>
            </a:pPr>
            <a:r>
              <a:rPr lang="en-US" sz="1162">
                <a:solidFill>
                  <a:srgbClr val="000000"/>
                </a:solidFill>
                <a:latin typeface="Open Sans"/>
              </a:rPr>
              <a:t>Wejdź na stronę</a:t>
            </a:r>
            <a:r>
              <a:rPr lang="en-US" sz="1162">
                <a:solidFill>
                  <a:srgbClr val="000000"/>
                </a:solidFill>
                <a:latin typeface="Open Sans Bold"/>
              </a:rPr>
              <a:t> www.mans.edu.pl</a:t>
            </a:r>
            <a:r>
              <a:rPr lang="en-US" sz="1162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ctr">
              <a:lnSpc>
                <a:spcPts val="1772"/>
              </a:lnSpc>
            </a:pPr>
            <a:r>
              <a:rPr lang="en-US" sz="1266">
                <a:solidFill>
                  <a:srgbClr val="000000"/>
                </a:solidFill>
                <a:latin typeface="Open Sans"/>
              </a:rPr>
              <a:t>i znajdź zakładkę</a:t>
            </a:r>
          </a:p>
          <a:p>
            <a:pPr algn="ctr">
              <a:lnSpc>
                <a:spcPts val="1840"/>
              </a:lnSpc>
            </a:pPr>
            <a:r>
              <a:rPr lang="en-US" sz="1314">
                <a:solidFill>
                  <a:srgbClr val="000000"/>
                </a:solidFill>
                <a:latin typeface="Open Sans"/>
              </a:rPr>
              <a:t> "rekrutacja"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63438" y="1051890"/>
            <a:ext cx="1544045" cy="15440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6496" y="1241969"/>
            <a:ext cx="1357927" cy="1196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143">
                <a:solidFill>
                  <a:srgbClr val="000000"/>
                </a:solidFill>
                <a:latin typeface="Open Sans"/>
              </a:rPr>
              <a:t>Zarejestruj się w Systemie Elektronicznej Rekrutacji podając adres e-mail oraz hasło.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24943" y="1051890"/>
            <a:ext cx="1544045" cy="154404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104367" y="1198288"/>
            <a:ext cx="1385197" cy="123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4"/>
              </a:lnSpc>
              <a:spcBef>
                <a:spcPct val="0"/>
              </a:spcBef>
            </a:pPr>
            <a:r>
              <a:rPr lang="en-US" sz="1174">
                <a:solidFill>
                  <a:srgbClr val="000000"/>
                </a:solidFill>
                <a:latin typeface="Open Sans"/>
              </a:rPr>
              <a:t>Sprawdź potwierdzenie rejestracji wysłane na adres e-mail, który podałeś/aś podczas rejestracji.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74724" y="1051890"/>
            <a:ext cx="1544045" cy="154404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785774" y="1323195"/>
            <a:ext cx="1321944" cy="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5"/>
              </a:lnSpc>
              <a:spcBef>
                <a:spcPct val="0"/>
              </a:spcBef>
            </a:pPr>
            <a:r>
              <a:rPr lang="en-US" sz="1139">
                <a:solidFill>
                  <a:srgbClr val="000000"/>
                </a:solidFill>
                <a:latin typeface="Open Sans"/>
              </a:rPr>
              <a:t>Zapamiętaj swoje hasło. Będziesz go używał/a przy każdym logowaniu do systemu.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7676" y="3119550"/>
            <a:ext cx="1544045" cy="154404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18731" y="3416050"/>
            <a:ext cx="1252248" cy="912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2"/>
              </a:lnSpc>
              <a:spcBef>
                <a:spcPct val="0"/>
              </a:spcBef>
            </a:pPr>
            <a:r>
              <a:rPr lang="en-US" sz="1294">
                <a:solidFill>
                  <a:srgbClr val="000000"/>
                </a:solidFill>
                <a:latin typeface="Open Sans"/>
              </a:rPr>
              <a:t>Nie zapomnij o zalogowaniu się i wpisaniu swoich danych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63438" y="3119550"/>
            <a:ext cx="1544045" cy="154404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456496" y="3164350"/>
            <a:ext cx="1465940" cy="142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4"/>
              </a:lnSpc>
              <a:spcBef>
                <a:spcPct val="0"/>
              </a:spcBef>
            </a:pPr>
            <a:r>
              <a:rPr lang="en-US" sz="1003">
                <a:solidFill>
                  <a:srgbClr val="000000"/>
                </a:solidFill>
                <a:latin typeface="Open Sans"/>
              </a:rPr>
              <a:t>Po zalogowaniu koniecznie wypełnij następujące zakładki:</a:t>
            </a:r>
          </a:p>
          <a:p>
            <a:pPr marL="183026" lvl="1" indent="-91513">
              <a:lnSpc>
                <a:spcPts val="1186"/>
              </a:lnSpc>
              <a:buFont typeface="Arial"/>
              <a:buChar char="•"/>
            </a:pPr>
            <a:r>
              <a:rPr lang="en-US" sz="847">
                <a:solidFill>
                  <a:srgbClr val="000000"/>
                </a:solidFill>
                <a:latin typeface="Open Sans"/>
              </a:rPr>
              <a:t>Moje kierunki</a:t>
            </a:r>
          </a:p>
          <a:p>
            <a:pPr marL="183026" lvl="1" indent="-91513">
              <a:lnSpc>
                <a:spcPts val="1186"/>
              </a:lnSpc>
              <a:buFont typeface="Arial"/>
              <a:buChar char="•"/>
            </a:pPr>
            <a:r>
              <a:rPr lang="en-US" sz="847">
                <a:solidFill>
                  <a:srgbClr val="000000"/>
                </a:solidFill>
                <a:latin typeface="Open Sans"/>
              </a:rPr>
              <a:t>Moje dane</a:t>
            </a:r>
          </a:p>
          <a:p>
            <a:pPr marL="183026" lvl="1" indent="-91513">
              <a:lnSpc>
                <a:spcPts val="1186"/>
              </a:lnSpc>
              <a:buFont typeface="Arial"/>
              <a:buChar char="•"/>
            </a:pPr>
            <a:r>
              <a:rPr lang="en-US" sz="847">
                <a:solidFill>
                  <a:srgbClr val="000000"/>
                </a:solidFill>
                <a:latin typeface="Open Sans"/>
              </a:rPr>
              <a:t>Moje wykształcenie</a:t>
            </a:r>
          </a:p>
          <a:p>
            <a:pPr marL="183026" lvl="1" indent="-91513">
              <a:lnSpc>
                <a:spcPts val="1186"/>
              </a:lnSpc>
              <a:buFont typeface="Arial"/>
              <a:buChar char="•"/>
            </a:pPr>
            <a:r>
              <a:rPr lang="en-US" sz="847">
                <a:solidFill>
                  <a:srgbClr val="000000"/>
                </a:solidFill>
                <a:latin typeface="Open Sans"/>
              </a:rPr>
              <a:t>Moje dokumenty (tu dodaj skany  dokumentów)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24943" y="3119550"/>
            <a:ext cx="1544045" cy="154404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52358" y="3164350"/>
            <a:ext cx="1337205" cy="142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0"/>
              </a:lnSpc>
              <a:spcBef>
                <a:spcPct val="0"/>
              </a:spcBef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Dokonaj opłat:</a:t>
            </a:r>
          </a:p>
          <a:p>
            <a:pPr algn="ctr">
              <a:lnSpc>
                <a:spcPts val="1410"/>
              </a:lnSpc>
              <a:spcBef>
                <a:spcPct val="0"/>
              </a:spcBef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rekrutacyjnej;</a:t>
            </a:r>
          </a:p>
          <a:p>
            <a:pPr algn="ctr">
              <a:lnSpc>
                <a:spcPts val="1410"/>
              </a:lnSpc>
              <a:spcBef>
                <a:spcPct val="0"/>
              </a:spcBef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wpisowej;</a:t>
            </a:r>
          </a:p>
          <a:p>
            <a:pPr algn="ctr">
              <a:lnSpc>
                <a:spcPts val="1410"/>
              </a:lnSpc>
              <a:spcBef>
                <a:spcPct val="0"/>
              </a:spcBef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za legitymację.</a:t>
            </a:r>
          </a:p>
          <a:p>
            <a:pPr algn="ctr">
              <a:lnSpc>
                <a:spcPts val="1410"/>
              </a:lnSpc>
              <a:spcBef>
                <a:spcPct val="0"/>
              </a:spcBef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Indywidualny numer konta znajdziesz w zakładce „Moje finanse”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74724" y="3119550"/>
            <a:ext cx="1544045" cy="154404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5785774" y="3173875"/>
            <a:ext cx="1321810" cy="137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"/>
              </a:lnSpc>
              <a:spcBef>
                <a:spcPct val="0"/>
              </a:spcBef>
            </a:pPr>
            <a:r>
              <a:rPr lang="en-US" sz="984">
                <a:solidFill>
                  <a:srgbClr val="000000"/>
                </a:solidFill>
                <a:latin typeface="Open Sans"/>
              </a:rPr>
              <a:t>Dostarcz pocztą lub osobiście podpisany kwestionariusz osobowy i wymagane dokumenty (znajdziesz je w zakładce „Moje dokumenty”)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5757" y="757244"/>
            <a:ext cx="127881" cy="29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Open Sans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35460" y="757244"/>
            <a:ext cx="127881" cy="29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96965" y="757244"/>
            <a:ext cx="127881" cy="29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Open Sans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46746" y="757244"/>
            <a:ext cx="127881" cy="29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Open Sans"/>
              </a:rPr>
              <a:t>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06017" y="2824904"/>
            <a:ext cx="127881" cy="29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Open Sans"/>
              </a:rPr>
              <a:t>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35460" y="2824904"/>
            <a:ext cx="127881" cy="29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Open Sans"/>
              </a:rPr>
              <a:t>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733024" y="2824904"/>
            <a:ext cx="127881" cy="29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Open Sans"/>
              </a:rPr>
              <a:t>7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510687" y="2824904"/>
            <a:ext cx="127881" cy="29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Open Sans"/>
              </a:rPr>
              <a:t>8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9045" y="4863620"/>
            <a:ext cx="5613405" cy="191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5"/>
              </a:lnSpc>
            </a:pPr>
            <a:r>
              <a:rPr lang="en-US" sz="1139" dirty="0">
                <a:solidFill>
                  <a:srgbClr val="000000"/>
                </a:solidFill>
                <a:latin typeface="Open Sans"/>
              </a:rPr>
              <a:t>*</a:t>
            </a:r>
            <a:r>
              <a:rPr lang="en-US" sz="1139" dirty="0" err="1">
                <a:solidFill>
                  <a:srgbClr val="000000"/>
                </a:solidFill>
                <a:latin typeface="Open Sans"/>
              </a:rPr>
              <a:t>Sz</a:t>
            </a:r>
            <a:r>
              <a:rPr lang="pl-PL" sz="1139" dirty="0" err="1">
                <a:solidFill>
                  <a:srgbClr val="000000"/>
                </a:solidFill>
                <a:latin typeface="Open Sans"/>
              </a:rPr>
              <a:t>cz</a:t>
            </a:r>
            <a:r>
              <a:rPr lang="en-US" sz="1139" dirty="0" err="1">
                <a:solidFill>
                  <a:srgbClr val="000000"/>
                </a:solidFill>
                <a:latin typeface="Open Sans"/>
              </a:rPr>
              <a:t>egółowe</a:t>
            </a:r>
            <a:r>
              <a:rPr lang="en-US" sz="113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139" dirty="0" err="1">
                <a:solidFill>
                  <a:srgbClr val="000000"/>
                </a:solidFill>
                <a:latin typeface="Open Sans"/>
              </a:rPr>
              <a:t>informacje</a:t>
            </a:r>
            <a:r>
              <a:rPr lang="en-US" sz="113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139" dirty="0" err="1">
                <a:solidFill>
                  <a:srgbClr val="000000"/>
                </a:solidFill>
                <a:latin typeface="Open Sans"/>
              </a:rPr>
              <a:t>oraz</a:t>
            </a:r>
            <a:r>
              <a:rPr lang="en-US" sz="113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139" dirty="0" err="1">
                <a:solidFill>
                  <a:srgbClr val="000000"/>
                </a:solidFill>
                <a:latin typeface="Open Sans"/>
              </a:rPr>
              <a:t>instrukcja</a:t>
            </a:r>
            <a:r>
              <a:rPr lang="en-US" sz="113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139" dirty="0" err="1">
                <a:solidFill>
                  <a:srgbClr val="000000"/>
                </a:solidFill>
                <a:latin typeface="Open Sans"/>
              </a:rPr>
              <a:t>na</a:t>
            </a:r>
            <a:r>
              <a:rPr lang="en-US" sz="113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139" dirty="0" err="1">
                <a:solidFill>
                  <a:srgbClr val="000000"/>
                </a:solidFill>
                <a:latin typeface="Open Sans"/>
              </a:rPr>
              <a:t>stronie</a:t>
            </a:r>
            <a:r>
              <a:rPr lang="en-US" sz="1139" dirty="0">
                <a:solidFill>
                  <a:srgbClr val="000000"/>
                </a:solidFill>
                <a:latin typeface="Open Sans"/>
              </a:rPr>
              <a:t>: https://mans.edu.pl/rekrutacja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2945" y="494700"/>
            <a:ext cx="7114111" cy="35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0"/>
              </a:lnSpc>
              <a:spcBef>
                <a:spcPct val="0"/>
              </a:spcBef>
            </a:pPr>
            <a:r>
              <a:rPr lang="en-US" sz="2071">
                <a:solidFill>
                  <a:srgbClr val="000000"/>
                </a:solidFill>
                <a:latin typeface="Open Sans Bold"/>
              </a:rPr>
              <a:t>Kierunki kształcenia: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32800" y="1015519"/>
            <a:ext cx="7272330" cy="3671967"/>
            <a:chOff x="0" y="-161925"/>
            <a:chExt cx="9696439" cy="4895956"/>
          </a:xfrm>
        </p:grpSpPr>
        <p:sp>
          <p:nvSpPr>
            <p:cNvPr id="4" name="TextBox 4"/>
            <p:cNvSpPr txBox="1"/>
            <p:nvPr/>
          </p:nvSpPr>
          <p:spPr>
            <a:xfrm>
              <a:off x="0" y="-161925"/>
              <a:ext cx="9696439" cy="489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64"/>
                </a:lnSpc>
              </a:pPr>
              <a:endParaRPr dirty="0"/>
            </a:p>
            <a:p>
              <a:pPr marL="425319" lvl="1" indent="-212660">
                <a:lnSpc>
                  <a:spcPts val="3506"/>
                </a:lnSpc>
                <a:buFont typeface="Arial"/>
                <a:buChar char="•"/>
              </a:pP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Budownictwo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I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stopnia</a:t>
              </a:r>
              <a:endParaRPr lang="en-US" sz="1969" dirty="0">
                <a:solidFill>
                  <a:srgbClr val="000000"/>
                </a:solidFill>
                <a:latin typeface="Open Sans"/>
              </a:endParaRPr>
            </a:p>
            <a:p>
              <a:pPr marL="425319" lvl="1" indent="-212660">
                <a:lnSpc>
                  <a:spcPts val="3506"/>
                </a:lnSpc>
                <a:buFont typeface="Arial"/>
                <a:buChar char="•"/>
              </a:pP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Logistyka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I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stopnia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</a:t>
              </a:r>
            </a:p>
            <a:p>
              <a:pPr marL="425319" lvl="1" indent="-212660">
                <a:lnSpc>
                  <a:spcPts val="3506"/>
                </a:lnSpc>
                <a:buFont typeface="Arial"/>
                <a:buChar char="•"/>
              </a:pP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Pielęgniarstwo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I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oraz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II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stopnia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 </a:t>
              </a:r>
            </a:p>
            <a:p>
              <a:pPr marL="425319" lvl="1" indent="-212660">
                <a:lnSpc>
                  <a:spcPts val="3506"/>
                </a:lnSpc>
                <a:buFont typeface="Arial"/>
                <a:buChar char="•"/>
              </a:pP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Rolnictwo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I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oraz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II 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stopnia</a:t>
              </a:r>
              <a:endParaRPr lang="en-US" sz="1969" dirty="0">
                <a:solidFill>
                  <a:srgbClr val="000000"/>
                </a:solidFill>
                <a:latin typeface="Open Sans"/>
              </a:endParaRPr>
            </a:p>
            <a:p>
              <a:pPr marL="425319" lvl="1" indent="-212660">
                <a:lnSpc>
                  <a:spcPts val="3506"/>
                </a:lnSpc>
                <a:buFont typeface="Arial"/>
                <a:buChar char="•"/>
              </a:pP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Bezpieczeństwo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wewnętrzne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I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oraz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II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stopnia</a:t>
              </a:r>
              <a:endParaRPr lang="en-US" sz="1969" dirty="0">
                <a:solidFill>
                  <a:srgbClr val="000000"/>
                </a:solidFill>
                <a:latin typeface="Open Sans"/>
              </a:endParaRPr>
            </a:p>
            <a:p>
              <a:pPr marL="425319" lvl="1" indent="-212660">
                <a:lnSpc>
                  <a:spcPts val="3506"/>
                </a:lnSpc>
                <a:buFont typeface="Arial"/>
                <a:buChar char="•"/>
              </a:pP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Towaroznawstwo</a:t>
              </a:r>
              <a:r>
                <a:rPr lang="en-US" sz="1969" dirty="0">
                  <a:solidFill>
                    <a:srgbClr val="000000"/>
                  </a:solidFill>
                  <a:latin typeface="Open Sans"/>
                </a:rPr>
                <a:t> I </a:t>
              </a:r>
              <a:r>
                <a:rPr lang="en-US" sz="1969" dirty="0" err="1">
                  <a:solidFill>
                    <a:srgbClr val="000000"/>
                  </a:solidFill>
                  <a:latin typeface="Open Sans"/>
                </a:rPr>
                <a:t>stopnia</a:t>
              </a:r>
              <a:endParaRPr lang="pl-PL" sz="1969" dirty="0">
                <a:solidFill>
                  <a:srgbClr val="000000"/>
                </a:solidFill>
                <a:latin typeface="Open Sans"/>
              </a:endParaRPr>
            </a:p>
            <a:p>
              <a:pPr marL="425319" lvl="1" indent="-212660">
                <a:lnSpc>
                  <a:spcPts val="3506"/>
                </a:lnSpc>
                <a:buFont typeface="Arial"/>
                <a:buChar char="•"/>
              </a:pPr>
              <a:r>
                <a:rPr lang="pl-PL" sz="1969" dirty="0">
                  <a:solidFill>
                    <a:srgbClr val="000000"/>
                  </a:solidFill>
                  <a:latin typeface="Open Sans"/>
                </a:rPr>
                <a:t>Ekonomia I stopnia </a:t>
              </a:r>
              <a:r>
                <a:rPr lang="pl-PL" sz="1100" i="1" dirty="0">
                  <a:solidFill>
                    <a:srgbClr val="000000"/>
                  </a:solidFill>
                  <a:latin typeface="Open Sans"/>
                </a:rPr>
                <a:t>*w organizacji</a:t>
              </a:r>
              <a:endParaRPr lang="en-US" sz="1969" i="1" dirty="0">
                <a:solidFill>
                  <a:srgbClr val="000000"/>
                </a:solidFill>
                <a:latin typeface="Open Sans"/>
              </a:endParaRP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270905" y="863513"/>
              <a:ext cx="197523" cy="197523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48427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70905" y="1413772"/>
              <a:ext cx="197523" cy="197523"/>
              <a:chOff x="0" y="0"/>
              <a:chExt cx="1913890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5E17E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270905" y="2036049"/>
              <a:ext cx="197523" cy="197523"/>
              <a:chOff x="0" y="0"/>
              <a:chExt cx="1913890" cy="19138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270905" y="2630939"/>
              <a:ext cx="197523" cy="197523"/>
              <a:chOff x="0" y="0"/>
              <a:chExt cx="1913890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70905" y="3201486"/>
              <a:ext cx="197523" cy="197523"/>
              <a:chOff x="0" y="0"/>
              <a:chExt cx="1913890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270905" y="3797390"/>
              <a:ext cx="197523" cy="197523"/>
              <a:chOff x="0" y="0"/>
              <a:chExt cx="1913890" cy="19138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6996533" y="0"/>
            <a:ext cx="563467" cy="5328000"/>
            <a:chOff x="0" y="0"/>
            <a:chExt cx="368009" cy="3479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8009" cy="3479800"/>
            </a:xfrm>
            <a:custGeom>
              <a:avLst/>
              <a:gdLst/>
              <a:ahLst/>
              <a:cxnLst/>
              <a:rect l="l" t="t" r="r" b="b"/>
              <a:pathLst>
                <a:path w="368009" h="3479800">
                  <a:moveTo>
                    <a:pt x="0" y="0"/>
                  </a:moveTo>
                  <a:lnTo>
                    <a:pt x="368009" y="0"/>
                  </a:lnTo>
                  <a:lnTo>
                    <a:pt x="36800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72D9F"/>
            </a:solidFill>
          </p:spPr>
        </p:sp>
      </p:grpSp>
      <p:sp>
        <p:nvSpPr>
          <p:cNvPr id="19" name="Freeform 16">
            <a:extLst>
              <a:ext uri="{FF2B5EF4-FFF2-40B4-BE49-F238E27FC236}">
                <a16:creationId xmlns:a16="http://schemas.microsoft.com/office/drawing/2014/main" id="{6B863B8C-0585-444F-88B3-E1F6B245F58F}"/>
              </a:ext>
            </a:extLst>
          </p:cNvPr>
          <p:cNvSpPr/>
          <p:nvPr/>
        </p:nvSpPr>
        <p:spPr>
          <a:xfrm>
            <a:off x="735979" y="4432510"/>
            <a:ext cx="148142" cy="148142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C000"/>
          </a:solid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37598" y="144787"/>
            <a:ext cx="3150724" cy="59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3"/>
              </a:lnSpc>
            </a:pPr>
            <a:r>
              <a:rPr lang="en-US" sz="1802">
                <a:solidFill>
                  <a:srgbClr val="000000"/>
                </a:solidFill>
                <a:latin typeface="Open Sans Bold"/>
              </a:rPr>
              <a:t>BUDOWNICTWO</a:t>
            </a:r>
          </a:p>
          <a:p>
            <a:pPr algn="ctr">
              <a:lnSpc>
                <a:spcPts val="2306"/>
              </a:lnSpc>
            </a:pPr>
            <a:r>
              <a:rPr lang="en-US" sz="1647">
                <a:solidFill>
                  <a:srgbClr val="000000"/>
                </a:solidFill>
                <a:latin typeface="Open Sans"/>
              </a:rPr>
              <a:t>I stopnia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50997" y="888025"/>
            <a:ext cx="6511093" cy="233343"/>
            <a:chOff x="0" y="0"/>
            <a:chExt cx="8681458" cy="311124"/>
          </a:xfrm>
        </p:grpSpPr>
        <p:grpSp>
          <p:nvGrpSpPr>
            <p:cNvPr id="4" name="Group 4"/>
            <p:cNvGrpSpPr/>
            <p:nvPr/>
          </p:nvGrpSpPr>
          <p:grpSpPr>
            <a:xfrm>
              <a:off x="126291" y="0"/>
              <a:ext cx="8428876" cy="311124"/>
              <a:chOff x="0" y="0"/>
              <a:chExt cx="4128773" cy="152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2877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128773" h="152400">
                    <a:moveTo>
                      <a:pt x="0" y="0"/>
                    </a:moveTo>
                    <a:lnTo>
                      <a:pt x="4128773" y="0"/>
                    </a:lnTo>
                    <a:lnTo>
                      <a:pt x="4128773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F48427">
                  <a:alpha val="64706"/>
                </a:srgbClr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0" y="23884"/>
              <a:ext cx="8681458" cy="244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4"/>
                </a:lnSpc>
                <a:spcBef>
                  <a:spcPct val="0"/>
                </a:spcBef>
              </a:pP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Czas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trwania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: 7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semestrów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;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uzyskany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tytuł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: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inżynier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;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tryb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: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stacjonarny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i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1117" dirty="0" err="1">
                  <a:solidFill>
                    <a:srgbClr val="000000"/>
                  </a:solidFill>
                  <a:latin typeface="Open Sans Bold"/>
                </a:rPr>
                <a:t>niestacjonarny</a:t>
              </a:r>
              <a:r>
                <a:rPr lang="en-US" sz="1117" dirty="0">
                  <a:solidFill>
                    <a:srgbClr val="000000"/>
                  </a:solidFill>
                  <a:latin typeface="Open Sans Bold"/>
                </a:rPr>
                <a:t> 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1650" y="1788402"/>
            <a:ext cx="6195330" cy="306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50"/>
              </a:lnSpc>
              <a:spcBef>
                <a:spcPct val="0"/>
              </a:spcBef>
            </a:pPr>
            <a:r>
              <a:rPr lang="pl-PL" sz="1035" dirty="0">
                <a:solidFill>
                  <a:srgbClr val="000000"/>
                </a:solidFill>
                <a:latin typeface="Open Sans"/>
              </a:rPr>
              <a:t>Absolwent posiada wiedzę z zakresu: wykonawstwa obiektów budownictwa mieszkaniowego, komunalnego, przemysłowego i komunikacyjnego; projektowania podstawowych obiektów                          i elementów budowlanych; technologii i organizacji budownictwa; kierowania zespołami i firmą budowlaną; wytwarzania, doboru i stosowania materiałów budowlanych oraz technik komputerowych i nowoczesnych technologii w praktyce inżynierskiej. Inżynier, absolwent studiów inżynierskich na kierunku budownictwo, jest przygotowany do samodzielnego wykonywania zadań                w zakresie realizacji obiektów budowlanych, tj. budynków wraz z instalacjami i urządzeniami technicznymi, budowli inżynierskich i obiektów małej architektury oraz projektowania prostych konstrukcji budowlanych ze wspomaganiem technik komputerowych; nadzoru wykonawstwa budowlanego oraz ustawicznego samokształcenia i doskonalenia zawodowego.  Absolwent po kilku latach praktyki zawodowej ma możliwość uzyskania uprawnień budowlanych do projektowania                  i kierowania robotami budowlanymi, następnie może ubiegać się o tytuł rzeczoznawcy budowlanego. Absolwent jest przygotowany do pracy w: przedsiębiorstwach wykonawczych; nadzorze budowlanym; wytwórniach betonu i elementów budowlanych; przemyśle materiałów budowlanych oraz jednostkach administracji państwowej i samorządowej związanych z budownictwem                               i architekturą.  Absolwent jest przygotowany do podjęcia studiów drugiego stopnia.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4243" y="1277541"/>
            <a:ext cx="836817" cy="47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0"/>
              </a:lnSpc>
            </a:pPr>
            <a:r>
              <a:rPr lang="en-US" sz="1035">
                <a:solidFill>
                  <a:srgbClr val="000000"/>
                </a:solidFill>
                <a:latin typeface="Open Sans Bold"/>
              </a:rPr>
              <a:t>Specjalności</a:t>
            </a:r>
            <a:r>
              <a:rPr lang="en-US" sz="1035">
                <a:solidFill>
                  <a:srgbClr val="000000"/>
                </a:solidFill>
                <a:latin typeface="Open Sans"/>
              </a:rPr>
              <a:t>:</a:t>
            </a:r>
          </a:p>
          <a:p>
            <a:pPr algn="ctr">
              <a:lnSpc>
                <a:spcPts val="2030"/>
              </a:lnSpc>
            </a:pPr>
            <a:r>
              <a:rPr lang="en-US" sz="1035">
                <a:solidFill>
                  <a:srgbClr val="000000"/>
                </a:solidFill>
                <a:latin typeface="Open Sans"/>
              </a:rPr>
              <a:t>• Ogólna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4672991" y="2437793"/>
            <a:ext cx="5321302" cy="445715"/>
            <a:chOff x="0" y="0"/>
            <a:chExt cx="4360159" cy="3855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60159" cy="385581"/>
            </a:xfrm>
            <a:custGeom>
              <a:avLst/>
              <a:gdLst/>
              <a:ahLst/>
              <a:cxnLst/>
              <a:rect l="l" t="t" r="r" b="b"/>
              <a:pathLst>
                <a:path w="4360159" h="385581">
                  <a:moveTo>
                    <a:pt x="0" y="0"/>
                  </a:moveTo>
                  <a:lnTo>
                    <a:pt x="4360159" y="0"/>
                  </a:lnTo>
                  <a:lnTo>
                    <a:pt x="4360159" y="385581"/>
                  </a:lnTo>
                  <a:lnTo>
                    <a:pt x="0" y="385581"/>
                  </a:lnTo>
                  <a:close/>
                </a:path>
              </a:pathLst>
            </a:custGeom>
            <a:solidFill>
              <a:srgbClr val="F48427">
                <a:alpha val="64706"/>
              </a:srgbClr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31"/>
          <a:stretch>
            <a:fillRect/>
          </a:stretch>
        </p:blipFill>
        <p:spPr>
          <a:xfrm>
            <a:off x="1035050" y="0"/>
            <a:ext cx="5824373" cy="37690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5164" y="4032250"/>
            <a:ext cx="6433067" cy="115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05"/>
              </a:lnSpc>
              <a:spcBef>
                <a:spcPct val="0"/>
              </a:spcBef>
            </a:pPr>
            <a:r>
              <a:rPr lang="pl-PL" sz="932" dirty="0">
                <a:solidFill>
                  <a:srgbClr val="000000"/>
                </a:solidFill>
                <a:latin typeface="Open Sans"/>
              </a:rPr>
              <a:t>Absolwent studiów pierwszego stopnia uzyskuje wiedzę oraz umiejętności praktyczne, które pozwalają mu na podjęcie pracy m.in. w: przedsiębiorstwach wykonawczych, pracowniach projektowych, nadzorze budowlanym, wytwórniach betonu i elementów budowlanych, przemyśle materiałów budowlanych, jednostkach administracji państwowej i samorządowej związanej z budownictwem i architekturą. Posiada on podstawy do twórczej pracy                  w zakresie: projektowania, wykonawstwa, remontów obiektów budowlanych i konstrukcji inżynierskich                         oraz nadzorowania i zarządzania procesami budowlanymi z wykorzystaniem nowoczesnych technik komputerowych. Absolwent nabywa również umiejętności zawodowe niezbędne na współczesnym rynku pracy.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1051" y="0"/>
            <a:ext cx="425450" cy="5328000"/>
            <a:chOff x="0" y="0"/>
            <a:chExt cx="36800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009" cy="3479800"/>
            </a:xfrm>
            <a:custGeom>
              <a:avLst/>
              <a:gdLst/>
              <a:ahLst/>
              <a:cxnLst/>
              <a:rect l="l" t="t" r="r" b="b"/>
              <a:pathLst>
                <a:path w="368009" h="3479800">
                  <a:moveTo>
                    <a:pt x="0" y="0"/>
                  </a:moveTo>
                  <a:lnTo>
                    <a:pt x="368009" y="0"/>
                  </a:lnTo>
                  <a:lnTo>
                    <a:pt x="36800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E17E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82519" y="1111833"/>
            <a:ext cx="6490095" cy="375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33"/>
              </a:lnSpc>
            </a:pPr>
            <a:r>
              <a:rPr lang="pl-PL" sz="828" dirty="0">
                <a:solidFill>
                  <a:srgbClr val="000000"/>
                </a:solidFill>
                <a:latin typeface="Open Sans Bold"/>
              </a:rPr>
              <a:t>Specjalności:</a:t>
            </a:r>
          </a:p>
          <a:p>
            <a:pPr algn="just">
              <a:lnSpc>
                <a:spcPts val="1533"/>
              </a:lnSpc>
            </a:pPr>
            <a:r>
              <a:rPr lang="pl-PL" sz="828" dirty="0">
                <a:solidFill>
                  <a:srgbClr val="000000"/>
                </a:solidFill>
                <a:latin typeface="Open Sans Bold"/>
              </a:rPr>
              <a:t>• Zarządzanie łańcuchem dostaw</a:t>
            </a:r>
          </a:p>
          <a:p>
            <a:pPr algn="just">
              <a:lnSpc>
                <a:spcPts val="1533"/>
              </a:lnSpc>
            </a:pPr>
            <a:r>
              <a:rPr lang="pl-PL" sz="828" dirty="0">
                <a:solidFill>
                  <a:srgbClr val="000000"/>
                </a:solidFill>
                <a:latin typeface="Open Sans"/>
              </a:rPr>
              <a:t>Absolwent będzie przygotowany do pracy na stanowiskach kierowniczych i wykonawczych zajmujących się projektowaniem, planowaniem, realizacją, kontrolą oraz monitoringiem łańcucha dostaw polegającego na przepływie informacji, produktów i usług. Będzie gotów do zintegrowanego zarządzania sekwencjami przepływu logistycznego, przetwarzaniem i czynnościami związanymi      z obsługą od dostawców do ostatecznych klientów, niezbędnymi do wytworzenia produktu/usługi w sposób sprawny i efektywny.</a:t>
            </a:r>
          </a:p>
          <a:p>
            <a:pPr algn="just">
              <a:lnSpc>
                <a:spcPts val="1533"/>
              </a:lnSpc>
            </a:pPr>
            <a:endParaRPr lang="pl-PL" sz="828" dirty="0">
              <a:solidFill>
                <a:srgbClr val="000000"/>
              </a:solidFill>
              <a:latin typeface="Open Sans"/>
            </a:endParaRPr>
          </a:p>
          <a:p>
            <a:pPr marL="178915" lvl="1" indent="-89458" algn="just">
              <a:lnSpc>
                <a:spcPts val="1533"/>
              </a:lnSpc>
              <a:buFont typeface="Arial"/>
              <a:buChar char="•"/>
            </a:pPr>
            <a:r>
              <a:rPr lang="pl-PL" sz="828" dirty="0">
                <a:solidFill>
                  <a:srgbClr val="000000"/>
                </a:solidFill>
                <a:latin typeface="Open Sans Bold"/>
              </a:rPr>
              <a:t>Logistyka transportu</a:t>
            </a:r>
          </a:p>
          <a:p>
            <a:pPr algn="just">
              <a:lnSpc>
                <a:spcPts val="1533"/>
              </a:lnSpc>
            </a:pPr>
            <a:r>
              <a:rPr lang="pl-PL" sz="828" dirty="0">
                <a:solidFill>
                  <a:srgbClr val="000000"/>
                </a:solidFill>
                <a:latin typeface="Open Sans"/>
              </a:rPr>
              <a:t>Logistyka transportu to złożony proces, na który składa się szereg kluczowych czynności takich jak obrót towarów, planowanie transportu i zarządzanie infrastrukturą. Absolwent zna zasady zrównoważonego transportu, umie stosować techniki umożliwiające monitorowanie środków transportu, zna zasady zarządzania informacją w transporcie, wie jak organizować, planować i kontrolować procesy spedycji, transportu, oraz jak optymalizować koszty transportu i prowadzić dokumentację procesów spedycyjnych.  </a:t>
            </a:r>
          </a:p>
          <a:p>
            <a:pPr algn="just">
              <a:lnSpc>
                <a:spcPts val="1533"/>
              </a:lnSpc>
            </a:pPr>
            <a:endParaRPr lang="pl-PL" sz="828" dirty="0">
              <a:solidFill>
                <a:srgbClr val="000000"/>
              </a:solidFill>
              <a:latin typeface="Open Sans"/>
            </a:endParaRPr>
          </a:p>
          <a:p>
            <a:pPr marL="178915" lvl="1" indent="-89458" algn="just">
              <a:lnSpc>
                <a:spcPts val="1533"/>
              </a:lnSpc>
              <a:buFont typeface="Arial"/>
              <a:buChar char="•"/>
            </a:pPr>
            <a:r>
              <a:rPr lang="pl-PL" sz="828" dirty="0">
                <a:solidFill>
                  <a:srgbClr val="000000"/>
                </a:solidFill>
                <a:latin typeface="Open Sans Bold"/>
              </a:rPr>
              <a:t>Logistyka biznesu</a:t>
            </a:r>
          </a:p>
          <a:p>
            <a:pPr algn="just">
              <a:lnSpc>
                <a:spcPts val="1533"/>
              </a:lnSpc>
            </a:pPr>
            <a:r>
              <a:rPr lang="pl-PL" sz="828" dirty="0">
                <a:solidFill>
                  <a:srgbClr val="000000"/>
                </a:solidFill>
                <a:latin typeface="Open Sans"/>
              </a:rPr>
              <a:t>Obsługa logistyczna przedsiębiorstw to intensywnie rozwijający się element rynku pod względem dynamiki przyrostu liczby miejsc pracy i tempa wzrostu przychodu. Wszędzie potrzebne jest wsparcie logistyczne – począwszy od zapewnienia materiałów do produkcji i produktów na pólkach w sklepie, poprzez strzykawki w szpitalu, sprzęt do budowy dróg, a skończywszy na obsłudze imprez masowych czy też pomocy humanitarnej.</a:t>
            </a:r>
          </a:p>
          <a:p>
            <a:pPr algn="just">
              <a:lnSpc>
                <a:spcPts val="1160"/>
              </a:lnSpc>
              <a:spcBef>
                <a:spcPct val="0"/>
              </a:spcBef>
            </a:pPr>
            <a:endParaRPr lang="pl-PL" sz="828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160"/>
              </a:lnSpc>
              <a:spcBef>
                <a:spcPct val="0"/>
              </a:spcBef>
            </a:pPr>
            <a:endParaRPr lang="en-US" sz="828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65237" y="95784"/>
            <a:ext cx="4378973" cy="596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0"/>
              </a:lnSpc>
            </a:pPr>
            <a:r>
              <a:rPr lang="en-US" sz="1755">
                <a:solidFill>
                  <a:srgbClr val="000000"/>
                </a:solidFill>
                <a:latin typeface="Open Sans Bold"/>
              </a:rPr>
              <a:t>LOGISTYKA</a:t>
            </a:r>
          </a:p>
          <a:p>
            <a:pPr algn="ctr">
              <a:lnSpc>
                <a:spcPts val="2180"/>
              </a:lnSpc>
            </a:pPr>
            <a:r>
              <a:rPr lang="en-US" sz="1444">
                <a:solidFill>
                  <a:srgbClr val="000000"/>
                </a:solidFill>
                <a:latin typeface="Open Sans"/>
              </a:rPr>
              <a:t>I stopnia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53113" y="782448"/>
            <a:ext cx="7055820" cy="233343"/>
            <a:chOff x="0" y="0"/>
            <a:chExt cx="9407760" cy="311124"/>
          </a:xfrm>
        </p:grpSpPr>
        <p:grpSp>
          <p:nvGrpSpPr>
            <p:cNvPr id="7" name="Group 7"/>
            <p:cNvGrpSpPr/>
            <p:nvPr/>
          </p:nvGrpSpPr>
          <p:grpSpPr>
            <a:xfrm>
              <a:off x="489442" y="0"/>
              <a:ext cx="8428876" cy="311124"/>
              <a:chOff x="0" y="0"/>
              <a:chExt cx="4128773" cy="152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12877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128773" h="152400">
                    <a:moveTo>
                      <a:pt x="0" y="0"/>
                    </a:moveTo>
                    <a:lnTo>
                      <a:pt x="4128773" y="0"/>
                    </a:lnTo>
                    <a:lnTo>
                      <a:pt x="4128773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5E17EB">
                  <a:alpha val="41961"/>
                </a:srgbClr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0" y="23884"/>
              <a:ext cx="9407760" cy="244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4"/>
                </a:lnSpc>
                <a:spcBef>
                  <a:spcPct val="0"/>
                </a:spcBef>
              </a:pPr>
              <a:r>
                <a:rPr lang="en-US" sz="1117">
                  <a:solidFill>
                    <a:srgbClr val="000000"/>
                  </a:solidFill>
                  <a:latin typeface="Open Sans Bold"/>
                </a:rPr>
                <a:t>Czas trwania: 7 semestrów; uzyskany tytuł: inżynier; tryb: stacjonarny i niestacjonarny 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314" r="6742"/>
          <a:stretch>
            <a:fillRect/>
          </a:stretch>
        </p:blipFill>
        <p:spPr>
          <a:xfrm>
            <a:off x="643252" y="0"/>
            <a:ext cx="6433982" cy="394280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3252" y="4110479"/>
            <a:ext cx="6433982" cy="70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77"/>
              </a:lnSpc>
              <a:spcBef>
                <a:spcPct val="0"/>
              </a:spcBef>
            </a:pPr>
            <a:r>
              <a:rPr lang="pl-PL" sz="984" dirty="0">
                <a:solidFill>
                  <a:srgbClr val="000000"/>
                </a:solidFill>
                <a:latin typeface="Open Sans"/>
              </a:rPr>
              <a:t>Dynamiczny rozwój sektora TSL (transport-spedycja-logistyka) nierozerwalnie wiąże się  z zapotrzebowaniem na specjalistów przygotowanych do realizowania procesów planowania, zakupów, produkcji, dystrybucji, magazynowania czy transportu. To obszary, którymi zajmuje się logistyka, gwarantując sprawny przepływ informacji, towarów, materiałów i pieniędzy, pozwalający na uzyskiwanie przewagi konkurencyjnej.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</TotalTime>
  <Words>4956</Words>
  <Application>Microsoft Office PowerPoint</Application>
  <PresentationFormat>Niestandardowy</PresentationFormat>
  <Paragraphs>279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3" baseType="lpstr">
      <vt:lpstr>Open Sans</vt:lpstr>
      <vt:lpstr>Open Sans Light</vt:lpstr>
      <vt:lpstr>OpenSans</vt:lpstr>
      <vt:lpstr>Montserrat</vt:lpstr>
      <vt:lpstr>Open Sans Light Bold</vt:lpstr>
      <vt:lpstr>Open Sans Bold</vt:lpstr>
      <vt:lpstr>OpenSans-Bold</vt:lpstr>
      <vt:lpstr>Calibri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Informator Polski AKTUALNY 2022 (210 × 148mm)</dc:title>
  <dc:creator>Natalia Zlotkowska</dc:creator>
  <cp:lastModifiedBy>Natalia Zlotkowska</cp:lastModifiedBy>
  <cp:revision>13</cp:revision>
  <dcterms:created xsi:type="dcterms:W3CDTF">2006-08-16T00:00:00Z</dcterms:created>
  <dcterms:modified xsi:type="dcterms:W3CDTF">2023-02-07T11:15:23Z</dcterms:modified>
  <dc:identifier>DAFEPF-vW4w</dc:identifier>
</cp:coreProperties>
</file>